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19" r:id="rId22"/>
    <p:sldId id="318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8" r:id="rId32"/>
    <p:sldId id="289" r:id="rId33"/>
    <p:sldId id="290" r:id="rId34"/>
    <p:sldId id="291" r:id="rId35"/>
    <p:sldId id="317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7" r:id="rId47"/>
    <p:sldId id="305" r:id="rId48"/>
    <p:sldId id="306" r:id="rId49"/>
    <p:sldId id="303" r:id="rId50"/>
    <p:sldId id="308" r:id="rId51"/>
    <p:sldId id="312" r:id="rId52"/>
    <p:sldId id="313" r:id="rId53"/>
    <p:sldId id="309" r:id="rId54"/>
    <p:sldId id="311" r:id="rId55"/>
    <p:sldId id="314" r:id="rId56"/>
    <p:sldId id="315" r:id="rId57"/>
    <p:sldId id="316" r:id="rId58"/>
    <p:sldId id="310" r:id="rId5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949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313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8998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7466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44451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4967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081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555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8360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233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652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663D8-F7E7-4508-AE90-0EE0B8821DE4}" type="datetimeFigureOut">
              <a:rPr lang="hu-HU" smtClean="0"/>
              <a:t>2022. 11. 14.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EA519-8FA1-41A4-B119-CA995C8F774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01182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toptal.com/front-end/client-side-vs-server-side-pre-renderin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freecodecamp.org/news/what-exactly-is-client-side-rendering-and-hows-it-different-from-server-side-rendering-bd5c786b340d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codemania.com/post/restful-api-using-php-oop-pdo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u.wikipedia.org/wiki/Alkalmaz%C3%A1sszerv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519" y="1339353"/>
            <a:ext cx="5968906" cy="2984453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2730986" y="202366"/>
            <a:ext cx="69719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/>
              <a:t>A dinamikus szerveroldali webprogramozás </a:t>
            </a:r>
            <a:endParaRPr lang="hu-HU" sz="2800" b="1"/>
          </a:p>
          <a:p>
            <a:pPr algn="ctr"/>
            <a:r>
              <a:rPr lang="hu-HU" sz="2800" b="1"/>
              <a:t>A PHP mint programozási nyelv</a:t>
            </a:r>
          </a:p>
        </p:txBody>
      </p:sp>
      <p:sp>
        <p:nvSpPr>
          <p:cNvPr id="2" name="Téglalap 1"/>
          <p:cNvSpPr/>
          <p:nvPr/>
        </p:nvSpPr>
        <p:spPr>
          <a:xfrm>
            <a:off x="599029" y="5164408"/>
            <a:ext cx="112358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400" b="1"/>
              <a:t>Szerveroldalon dinamikusnak </a:t>
            </a:r>
            <a:r>
              <a:rPr lang="hu-HU"/>
              <a:t>tekintünk egy oldalt akkor, ha a kérés pillanatában </a:t>
            </a:r>
            <a:r>
              <a:rPr lang="hu-HU" b="1"/>
              <a:t>még nem létezik </a:t>
            </a:r>
            <a:r>
              <a:rPr lang="hu-HU"/>
              <a:t>az a tartalom, amely a válaszban leküldésre kerül. A választ </a:t>
            </a:r>
            <a:r>
              <a:rPr lang="hu-HU" b="1"/>
              <a:t>egy program állítja elő </a:t>
            </a:r>
            <a:r>
              <a:rPr lang="hu-HU"/>
              <a:t>a megfelelő </a:t>
            </a:r>
            <a:r>
              <a:rPr lang="hu-HU" b="1"/>
              <a:t>paraméterek és adatok </a:t>
            </a:r>
            <a:r>
              <a:rPr lang="hu-HU"/>
              <a:t>alapján. Ha a paraméterek vagy az adatok változnak, </a:t>
            </a:r>
            <a:r>
              <a:rPr lang="hu-HU" b="1"/>
              <a:t>változni fog a leküldött tartalom </a:t>
            </a:r>
            <a:r>
              <a:rPr lang="hu-HU"/>
              <a:t>is.</a:t>
            </a:r>
          </a:p>
        </p:txBody>
      </p:sp>
    </p:spTree>
    <p:extLst>
      <p:ext uri="{BB962C8B-B14F-4D97-AF65-F5344CB8AC3E}">
        <p14:creationId xmlns:p14="http://schemas.microsoft.com/office/powerpoint/2010/main" val="429681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42952" cy="260872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4234"/>
            <a:ext cx="5261065" cy="323016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622" y="0"/>
            <a:ext cx="4966304" cy="362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49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565"/>
            <a:ext cx="5773362" cy="314358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6882"/>
            <a:ext cx="5998611" cy="2312576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577" y="4599748"/>
            <a:ext cx="2133785" cy="9754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6" name="Egyenes összekötő nyíllal 5"/>
          <p:cNvCxnSpPr>
            <a:endCxn id="4" idx="1"/>
          </p:cNvCxnSpPr>
          <p:nvPr/>
        </p:nvCxnSpPr>
        <p:spPr>
          <a:xfrm flipV="1">
            <a:off x="2232212" y="5087471"/>
            <a:ext cx="1407365" cy="36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986" y="2522"/>
            <a:ext cx="6069014" cy="3620212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5448" y="3622734"/>
            <a:ext cx="4413914" cy="32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5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74715" cy="486810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864" y="663350"/>
            <a:ext cx="4816254" cy="309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77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23515" y="259087"/>
            <a:ext cx="274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 err="1"/>
              <a:t>Client-side</a:t>
            </a:r>
            <a:r>
              <a:rPr lang="hu-HU" b="1" dirty="0"/>
              <a:t> vs. Server-</a:t>
            </a:r>
            <a:r>
              <a:rPr lang="hu-HU" b="1" dirty="0" err="1"/>
              <a:t>side</a:t>
            </a:r>
            <a:r>
              <a:rPr lang="hu-HU" b="1" dirty="0"/>
              <a:t> </a:t>
            </a:r>
            <a:r>
              <a:rPr lang="hu-HU" b="1" dirty="0" smtClean="0"/>
              <a:t>:</a:t>
            </a:r>
            <a:endParaRPr lang="hu-HU" b="1" dirty="0"/>
          </a:p>
        </p:txBody>
      </p:sp>
      <p:sp>
        <p:nvSpPr>
          <p:cNvPr id="3" name="Téglalap 2"/>
          <p:cNvSpPr/>
          <p:nvPr/>
        </p:nvSpPr>
        <p:spPr>
          <a:xfrm>
            <a:off x="2796988" y="259087"/>
            <a:ext cx="7960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2"/>
              </a:rPr>
              <a:t>https://</a:t>
            </a:r>
            <a:r>
              <a:rPr lang="hu-HU" dirty="0" smtClean="0">
                <a:hlinkClick r:id="rId2"/>
              </a:rPr>
              <a:t>www.toptal.com/front-end/client-side-vs-server-side-pre-rendering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14" y="697712"/>
            <a:ext cx="7460627" cy="44047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églalap 4"/>
          <p:cNvSpPr/>
          <p:nvPr/>
        </p:nvSpPr>
        <p:spPr>
          <a:xfrm>
            <a:off x="295231" y="5531241"/>
            <a:ext cx="7270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>
                <a:hlinkClick r:id="rId4"/>
              </a:rPr>
              <a:t>https://www.freecodecamp.org/news/what-exactly-is-client-side-rendering-and-hows-it-different-from-server-side-rendering-bd5c786b340d</a:t>
            </a:r>
            <a:r>
              <a:rPr lang="hu-HU" dirty="0" smtClean="0">
                <a:hlinkClick r:id="rId4"/>
              </a:rPr>
              <a:t>/</a:t>
            </a:r>
            <a:r>
              <a:rPr lang="hu-HU" dirty="0" smtClean="0"/>
              <a:t> 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7870" y="697712"/>
            <a:ext cx="3168175" cy="272747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7870" y="3827928"/>
            <a:ext cx="2893030" cy="276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8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09006" y="2859987"/>
            <a:ext cx="11874137" cy="3585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hu-HU" sz="2400" b="1" dirty="0"/>
              <a:t>Tartalomgenerálás PHP-</a:t>
            </a:r>
            <a:r>
              <a:rPr lang="hu-HU" sz="2400" b="1" dirty="0" err="1"/>
              <a:t>ban</a:t>
            </a:r>
            <a:r>
              <a:rPr lang="hu-HU" sz="2400" b="1" dirty="0"/>
              <a:t> (kimenet)</a:t>
            </a:r>
          </a:p>
          <a:p>
            <a:r>
              <a:rPr lang="hu-HU" dirty="0"/>
              <a:t>A CGI szabvány szerint a webszerver által leküldendő tartalmat a programnak a </a:t>
            </a:r>
            <a:r>
              <a:rPr lang="hu-HU" b="1" dirty="0"/>
              <a:t>standard kimenetre </a:t>
            </a:r>
            <a:r>
              <a:rPr lang="hu-HU" dirty="0"/>
              <a:t>kell kiírnia. Innen veszi fel a webszerver és továbbítja a kliens felé. A PHP </a:t>
            </a:r>
            <a:r>
              <a:rPr lang="hu-HU" dirty="0" err="1"/>
              <a:t>szkriptnek</a:t>
            </a:r>
            <a:r>
              <a:rPr lang="hu-HU" dirty="0"/>
              <a:t> tehát a generált HTML állományt </a:t>
            </a:r>
            <a:r>
              <a:rPr lang="hu-HU" b="1" dirty="0"/>
              <a:t>a standard kimenetre </a:t>
            </a:r>
            <a:r>
              <a:rPr lang="hu-HU" dirty="0"/>
              <a:t>kell írnia. </a:t>
            </a:r>
            <a:endParaRPr lang="en-US" dirty="0"/>
          </a:p>
          <a:p>
            <a:r>
              <a:rPr lang="hu-HU" dirty="0"/>
              <a:t>Ezt alapvetően kétféleképpen lehet megtenni:</a:t>
            </a:r>
          </a:p>
          <a:p>
            <a:pPr lvl="1"/>
            <a:r>
              <a:rPr lang="hu-HU" dirty="0"/>
              <a:t>•az </a:t>
            </a:r>
            <a:r>
              <a:rPr lang="hu-HU" b="1" dirty="0" err="1">
                <a:solidFill>
                  <a:srgbClr val="C00000"/>
                </a:solidFill>
              </a:rPr>
              <a:t>echo</a:t>
            </a:r>
            <a:r>
              <a:rPr lang="hu-HU" b="1" dirty="0">
                <a:solidFill>
                  <a:srgbClr val="C00000"/>
                </a:solidFill>
              </a:rPr>
              <a:t> </a:t>
            </a:r>
            <a:r>
              <a:rPr lang="hu-HU" dirty="0"/>
              <a:t>kiíró parancs segítségével, vagy</a:t>
            </a:r>
          </a:p>
          <a:p>
            <a:pPr lvl="1"/>
            <a:r>
              <a:rPr lang="hu-HU" dirty="0"/>
              <a:t>•kihasználva azt, hogy a PHP fájl azon részei, amelyek nincsenek </a:t>
            </a:r>
            <a:r>
              <a:rPr lang="hu-HU" b="1" dirty="0">
                <a:solidFill>
                  <a:srgbClr val="C00000"/>
                </a:solidFill>
              </a:rPr>
              <a:t>&lt;?php ... ?&gt; </a:t>
            </a:r>
            <a:r>
              <a:rPr lang="hu-HU" dirty="0"/>
              <a:t>blokkban, </a:t>
            </a:r>
            <a:r>
              <a:rPr lang="hu-HU" b="1" dirty="0"/>
              <a:t>automatikusan a standard kimenetre kerülnek.</a:t>
            </a:r>
            <a:endParaRPr lang="en-US" b="1" dirty="0"/>
          </a:p>
          <a:p>
            <a:pPr lvl="1"/>
            <a:endParaRPr lang="en-US" dirty="0"/>
          </a:p>
          <a:p>
            <a:r>
              <a:rPr lang="hu-HU" dirty="0"/>
              <a:t>E</a:t>
            </a:r>
            <a:r>
              <a:rPr lang="hu-HU" dirty="0" smtClean="0"/>
              <a:t>gy </a:t>
            </a:r>
            <a:r>
              <a:rPr lang="hu-HU" dirty="0"/>
              <a:t>változó értékének kiírása viszonylag </a:t>
            </a:r>
            <a:r>
              <a:rPr lang="hu-HU" dirty="0" smtClean="0"/>
              <a:t>gyakori, szintaxisa :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C00000"/>
                </a:solidFill>
              </a:rPr>
              <a:t>&lt;?=…?&gt;</a:t>
            </a:r>
          </a:p>
          <a:p>
            <a:pPr lvl="2"/>
            <a:r>
              <a:rPr lang="hu-HU" dirty="0" smtClean="0"/>
              <a:t>Pld.</a:t>
            </a:r>
          </a:p>
          <a:p>
            <a:pPr lvl="2"/>
            <a:r>
              <a:rPr lang="hu-HU" dirty="0" smtClean="0"/>
              <a:t>&lt;</a:t>
            </a:r>
            <a:r>
              <a:rPr lang="hu-HU" dirty="0"/>
              <a:t>p&gt;A termék értékelése: </a:t>
            </a:r>
            <a:r>
              <a:rPr lang="hu-HU" b="1" dirty="0">
                <a:solidFill>
                  <a:srgbClr val="00B050"/>
                </a:solidFill>
              </a:rPr>
              <a:t>&lt;?=</a:t>
            </a:r>
            <a:r>
              <a:rPr lang="hu-HU" dirty="0">
                <a:solidFill>
                  <a:srgbClr val="00B050"/>
                </a:solidFill>
              </a:rPr>
              <a:t>$pontszam</a:t>
            </a:r>
            <a:r>
              <a:rPr lang="hu-HU" b="1" dirty="0" smtClean="0">
                <a:solidFill>
                  <a:srgbClr val="00B050"/>
                </a:solidFill>
              </a:rPr>
              <a:t>?&gt; </a:t>
            </a:r>
            <a:r>
              <a:rPr lang="hu-HU" dirty="0" smtClean="0"/>
              <a:t>&lt;/</a:t>
            </a:r>
            <a:r>
              <a:rPr lang="hu-HU" dirty="0"/>
              <a:t>p&gt;</a:t>
            </a:r>
          </a:p>
          <a:p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02" y="148763"/>
            <a:ext cx="3432344" cy="2711224"/>
          </a:xfrm>
          <a:prstGeom prst="rect">
            <a:avLst/>
          </a:prstGeom>
        </p:spPr>
      </p:pic>
      <p:sp>
        <p:nvSpPr>
          <p:cNvPr id="9" name="Téglalap 8"/>
          <p:cNvSpPr/>
          <p:nvPr/>
        </p:nvSpPr>
        <p:spPr>
          <a:xfrm>
            <a:off x="3928103" y="488712"/>
            <a:ext cx="82638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</a:t>
            </a:r>
            <a:r>
              <a:rPr lang="hu-HU"/>
              <a:t>webszerver az állományt a </a:t>
            </a:r>
            <a:r>
              <a:rPr lang="hu-HU" b="1"/>
              <a:t>PHP értelmezővel </a:t>
            </a:r>
            <a:r>
              <a:rPr lang="hu-HU"/>
              <a:t>lefuttatja, majd ennek eredményét küldi le a kliensnek. A kommunikáció a webszerver és a PHP szkript között (2. és 3. pont)</a:t>
            </a:r>
            <a:r>
              <a:rPr lang="hu-HU" b="1"/>
              <a:t> a CGI interfész szabályainak </a:t>
            </a:r>
            <a:r>
              <a:rPr lang="hu-HU"/>
              <a:t>betartásával történik. A bemenő és kimenő adatok átadását tehát ez az interfész írja le, és szkriptünknek ekként kell működnie.</a:t>
            </a:r>
          </a:p>
          <a:p>
            <a:r>
              <a:rPr lang="en-US"/>
              <a:t>W</a:t>
            </a:r>
            <a:r>
              <a:rPr lang="hu-HU"/>
              <a:t>ebes környezetben a PHP egyetlen célja, </a:t>
            </a:r>
            <a:r>
              <a:rPr lang="hu-HU" b="1"/>
              <a:t>hogy a megfelelő webes tartalmat programozottan előállítsa</a:t>
            </a:r>
            <a:r>
              <a:rPr lang="hu-HU"/>
              <a:t>, ami az esetek nagy részében </a:t>
            </a:r>
            <a:r>
              <a:rPr lang="hu-HU" b="1"/>
              <a:t>HTML dokumentumok generálását jelenti.</a:t>
            </a:r>
          </a:p>
        </p:txBody>
      </p:sp>
    </p:spTree>
    <p:extLst>
      <p:ext uri="{BB962C8B-B14F-4D97-AF65-F5344CB8AC3E}">
        <p14:creationId xmlns:p14="http://schemas.microsoft.com/office/powerpoint/2010/main" val="6779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99752"/>
            <a:ext cx="4996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Visual Studio Code – PHP </a:t>
            </a:r>
            <a:r>
              <a:rPr lang="en-US" sz="2400" b="1" dirty="0" err="1" smtClean="0"/>
              <a:t>configuralas</a:t>
            </a:r>
            <a:endParaRPr lang="hu-HU" sz="2400" b="1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955" y="303833"/>
            <a:ext cx="5532903" cy="1025199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216131" y="631767"/>
            <a:ext cx="344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-a </a:t>
            </a:r>
            <a:r>
              <a:rPr lang="en-US" dirty="0" err="1" smtClean="0"/>
              <a:t>kovetkezo</a:t>
            </a:r>
            <a:r>
              <a:rPr lang="en-US" dirty="0" smtClean="0"/>
              <a:t> </a:t>
            </a:r>
            <a:r>
              <a:rPr lang="en-US" dirty="0" err="1" smtClean="0"/>
              <a:t>bovitmeny</a:t>
            </a:r>
            <a:r>
              <a:rPr lang="en-US" dirty="0" smtClean="0"/>
              <a:t> </a:t>
            </a:r>
            <a:r>
              <a:rPr lang="en-US" dirty="0" err="1" smtClean="0"/>
              <a:t>telepitese</a:t>
            </a:r>
            <a:r>
              <a:rPr lang="en-US" dirty="0" smtClean="0"/>
              <a:t>:</a:t>
            </a:r>
            <a:endParaRPr lang="hu-HU" dirty="0"/>
          </a:p>
        </p:txBody>
      </p:sp>
      <p:sp>
        <p:nvSpPr>
          <p:cNvPr id="5" name="Szövegdoboz 4"/>
          <p:cNvSpPr txBox="1"/>
          <p:nvPr/>
        </p:nvSpPr>
        <p:spPr>
          <a:xfrm>
            <a:off x="277693" y="1235161"/>
            <a:ext cx="4398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-install </a:t>
            </a:r>
            <a:r>
              <a:rPr lang="en-US" dirty="0" err="1" smtClean="0"/>
              <a:t>utan</a:t>
            </a:r>
            <a:r>
              <a:rPr lang="en-US" dirty="0" smtClean="0"/>
              <a:t> a VS Code </a:t>
            </a:r>
            <a:r>
              <a:rPr lang="en-US" dirty="0" err="1" smtClean="0"/>
              <a:t>ujrainditasa</a:t>
            </a:r>
            <a:r>
              <a:rPr lang="en-US" dirty="0" smtClean="0"/>
              <a:t> </a:t>
            </a:r>
            <a:r>
              <a:rPr lang="en-US" dirty="0" err="1" smtClean="0"/>
              <a:t>szukseges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 smtClean="0"/>
              <a:t>elniditani</a:t>
            </a:r>
            <a:r>
              <a:rPr lang="en-US" dirty="0" smtClean="0"/>
              <a:t> a XAMPP-t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3" y="1951842"/>
            <a:ext cx="6011114" cy="4210638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566" y="1881492"/>
            <a:ext cx="5281047" cy="3920661"/>
          </a:xfrm>
          <a:prstGeom prst="rect">
            <a:avLst/>
          </a:prstGeom>
        </p:spPr>
      </p:pic>
      <p:sp>
        <p:nvSpPr>
          <p:cNvPr id="8" name="Ellipszis 7"/>
          <p:cNvSpPr/>
          <p:nvPr/>
        </p:nvSpPr>
        <p:spPr>
          <a:xfrm>
            <a:off x="7082444" y="2394065"/>
            <a:ext cx="640080" cy="47382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/>
          <p:cNvSpPr/>
          <p:nvPr/>
        </p:nvSpPr>
        <p:spPr>
          <a:xfrm>
            <a:off x="6733309" y="3632662"/>
            <a:ext cx="1163782" cy="290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/>
          <p:cNvSpPr/>
          <p:nvPr/>
        </p:nvSpPr>
        <p:spPr>
          <a:xfrm>
            <a:off x="6729153" y="5370022"/>
            <a:ext cx="673331" cy="373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10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15" y="78934"/>
            <a:ext cx="5572903" cy="176237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6" y="3791866"/>
            <a:ext cx="11729184" cy="2791813"/>
          </a:xfrm>
          <a:prstGeom prst="rect">
            <a:avLst/>
          </a:prstGeom>
        </p:spPr>
      </p:pic>
      <p:sp>
        <p:nvSpPr>
          <p:cNvPr id="4" name="Ellipszis 3"/>
          <p:cNvSpPr/>
          <p:nvPr/>
        </p:nvSpPr>
        <p:spPr>
          <a:xfrm>
            <a:off x="3940233" y="5976851"/>
            <a:ext cx="2244436" cy="266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8174" y="1713175"/>
            <a:ext cx="7763079" cy="1972397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>
            <a:off x="5120640" y="1280160"/>
            <a:ext cx="615142" cy="889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/>
          <p:cNvCxnSpPr/>
          <p:nvPr/>
        </p:nvCxnSpPr>
        <p:spPr>
          <a:xfrm flipH="1">
            <a:off x="3823855" y="3192087"/>
            <a:ext cx="2202872" cy="71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9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43691" y="0"/>
            <a:ext cx="117957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E</a:t>
            </a:r>
            <a:r>
              <a:rPr lang="hu-HU"/>
              <a:t>gy nagyon egyszerű</a:t>
            </a:r>
            <a:r>
              <a:rPr lang="en-US"/>
              <a:t> HTML oldal</a:t>
            </a:r>
            <a:r>
              <a:rPr lang="hu-HU"/>
              <a:t> generálása</a:t>
            </a:r>
            <a:r>
              <a:rPr lang="en-US"/>
              <a:t> PHP-ban, a tartalmat soronként kiírva az echo parancs használatával:</a:t>
            </a:r>
            <a:endParaRPr lang="hu-HU"/>
          </a:p>
          <a:p>
            <a:pPr lvl="1"/>
            <a:r>
              <a:rPr lang="en-US"/>
              <a:t>&lt;?php</a:t>
            </a:r>
          </a:p>
          <a:p>
            <a:pPr lvl="1"/>
            <a:r>
              <a:rPr lang="en-US"/>
              <a:t>echo '&lt;!doctype html&gt;';</a:t>
            </a:r>
          </a:p>
          <a:p>
            <a:pPr lvl="1"/>
            <a:r>
              <a:rPr lang="en-US"/>
              <a:t>echo '&lt;html&gt;';</a:t>
            </a:r>
          </a:p>
          <a:p>
            <a:pPr lvl="1"/>
            <a:r>
              <a:rPr lang="en-US"/>
              <a:t>echo '  &lt;head&gt;';</a:t>
            </a:r>
          </a:p>
          <a:p>
            <a:pPr lvl="1"/>
            <a:r>
              <a:rPr lang="en-US"/>
              <a:t>echo '      &lt;meta charset="utf-8"&gt;';</a:t>
            </a:r>
          </a:p>
          <a:p>
            <a:pPr lvl="1"/>
            <a:r>
              <a:rPr lang="en-US"/>
              <a:t>echo '      &lt;title&gt;&lt;/title&gt;';</a:t>
            </a:r>
          </a:p>
          <a:p>
            <a:pPr lvl="1"/>
            <a:r>
              <a:rPr lang="en-US"/>
              <a:t>echo '  &lt;/head&gt;';</a:t>
            </a:r>
          </a:p>
          <a:p>
            <a:pPr lvl="1"/>
            <a:r>
              <a:rPr lang="en-US"/>
              <a:t>echo '  &lt;body&gt;';</a:t>
            </a:r>
          </a:p>
          <a:p>
            <a:pPr lvl="1"/>
            <a:r>
              <a:rPr lang="en-US"/>
              <a:t>echo '     &lt;p&gt;Hello világ!&lt;/p&gt;';</a:t>
            </a:r>
          </a:p>
          <a:p>
            <a:pPr lvl="1"/>
            <a:r>
              <a:rPr lang="en-US"/>
              <a:t>echo '  &lt;/body&gt;';</a:t>
            </a:r>
          </a:p>
          <a:p>
            <a:pPr lvl="1"/>
            <a:r>
              <a:rPr lang="en-US"/>
              <a:t>echo '&lt;/html&gt;';</a:t>
            </a:r>
          </a:p>
          <a:p>
            <a:pPr lvl="1"/>
            <a:r>
              <a:rPr lang="en-US"/>
              <a:t>?&gt;</a:t>
            </a:r>
          </a:p>
          <a:p>
            <a:endParaRPr lang="en-US"/>
          </a:p>
        </p:txBody>
      </p:sp>
      <p:sp>
        <p:nvSpPr>
          <p:cNvPr id="3" name="Téglalap 2"/>
          <p:cNvSpPr/>
          <p:nvPr/>
        </p:nvSpPr>
        <p:spPr>
          <a:xfrm>
            <a:off x="8560526" y="658896"/>
            <a:ext cx="3222171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u-HU"/>
              <a:t>&lt;!doctype html&gt;</a:t>
            </a:r>
          </a:p>
          <a:p>
            <a:r>
              <a:rPr lang="hu-HU"/>
              <a:t>&lt;html&gt;</a:t>
            </a:r>
          </a:p>
          <a:p>
            <a:r>
              <a:rPr lang="hu-HU"/>
              <a:t>    &lt;head&gt;</a:t>
            </a:r>
          </a:p>
          <a:p>
            <a:r>
              <a:rPr lang="hu-HU"/>
              <a:t>        &lt;meta charset="utf-8"&gt;</a:t>
            </a:r>
          </a:p>
          <a:p>
            <a:r>
              <a:rPr lang="hu-HU"/>
              <a:t>        &lt;title&gt;&lt;/title&gt;</a:t>
            </a:r>
          </a:p>
          <a:p>
            <a:r>
              <a:rPr lang="hu-HU"/>
              <a:t>    &lt;/head&gt;</a:t>
            </a:r>
          </a:p>
          <a:p>
            <a:r>
              <a:rPr lang="hu-HU"/>
              <a:t>    &lt;body&gt;</a:t>
            </a:r>
          </a:p>
          <a:p>
            <a:r>
              <a:rPr lang="hu-HU"/>
              <a:t>        &lt;p&gt;Hello világ!&lt;/p&gt;</a:t>
            </a:r>
          </a:p>
          <a:p>
            <a:r>
              <a:rPr lang="hu-HU"/>
              <a:t>    &lt;/body&gt;</a:t>
            </a:r>
          </a:p>
          <a:p>
            <a:r>
              <a:rPr lang="hu-HU"/>
              <a:t>&lt;/html&gt;</a:t>
            </a:r>
          </a:p>
        </p:txBody>
      </p:sp>
      <p:sp>
        <p:nvSpPr>
          <p:cNvPr id="4" name="Jobbra nyíl 3"/>
          <p:cNvSpPr/>
          <p:nvPr/>
        </p:nvSpPr>
        <p:spPr>
          <a:xfrm>
            <a:off x="4611189" y="2246812"/>
            <a:ext cx="3792583" cy="187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 5"/>
          <p:cNvSpPr/>
          <p:nvPr/>
        </p:nvSpPr>
        <p:spPr>
          <a:xfrm>
            <a:off x="4541521" y="1292705"/>
            <a:ext cx="38622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400"/>
              <a:t>A legegyszerűbb megoldás : </a:t>
            </a:r>
            <a:r>
              <a:rPr lang="hu-HU" sz="1400" b="1"/>
              <a:t>ami nincs PHP blokkban, az automatikusan kiírásra kerül</a:t>
            </a:r>
            <a:r>
              <a:rPr lang="hu-HU" sz="1400"/>
              <a:t>. </a:t>
            </a:r>
            <a:r>
              <a:rPr lang="en-US" sz="1400"/>
              <a:t>E</a:t>
            </a:r>
            <a:r>
              <a:rPr lang="hu-HU" sz="1400"/>
              <a:t> példában csupán a HTML forrás</a:t>
            </a:r>
            <a:r>
              <a:rPr lang="en-US" sz="1400"/>
              <a:t> van</a:t>
            </a:r>
            <a:r>
              <a:rPr lang="hu-HU" sz="1400"/>
              <a:t>, és nincsen benne értelmezendő PHP blokk:</a:t>
            </a:r>
          </a:p>
        </p:txBody>
      </p:sp>
      <p:sp>
        <p:nvSpPr>
          <p:cNvPr id="7" name="Téglalap 6"/>
          <p:cNvSpPr/>
          <p:nvPr/>
        </p:nvSpPr>
        <p:spPr>
          <a:xfrm>
            <a:off x="97971" y="3617432"/>
            <a:ext cx="11887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</a:t>
            </a:r>
            <a:r>
              <a:rPr lang="hu-HU" b="1"/>
              <a:t>statikus tartalom kiírását </a:t>
            </a:r>
            <a:r>
              <a:rPr lang="hu-HU"/>
              <a:t>nem érdemes PHP blokkban elvégezni. Másrészt azt a következtetést is levonhatjuk, hogy statikus HTML állományokat nyugodtan bújtathatunk </a:t>
            </a:r>
            <a:r>
              <a:rPr lang="hu-HU" b="1"/>
              <a:t>.php kiterjesztés </a:t>
            </a:r>
            <a:r>
              <a:rPr lang="hu-HU"/>
              <a:t>mögé, azokkal </a:t>
            </a:r>
            <a:r>
              <a:rPr lang="hu-HU" b="1"/>
              <a:t>a PHP értelmező semmit sem tesz, csak kiírja őket.</a:t>
            </a:r>
          </a:p>
          <a:p>
            <a:r>
              <a:rPr lang="hu-HU" b="1">
                <a:solidFill>
                  <a:srgbClr val="C00000"/>
                </a:solidFill>
              </a:rPr>
              <a:t>PHP használatának azonban akkor van értelme, </a:t>
            </a:r>
            <a:r>
              <a:rPr lang="hu-HU" b="1"/>
              <a:t>ha a kimenet generálásához valamilyen logika kell</a:t>
            </a:r>
            <a:r>
              <a:rPr lang="hu-HU"/>
              <a:t>. Ez a logika jelenik meg a nyelvi elemekben, vezérlési szerkezetekben, mely utóbbiak mindig valamilyen adat feldolgozásához kapcsolódnak. </a:t>
            </a:r>
          </a:p>
        </p:txBody>
      </p:sp>
      <p:sp>
        <p:nvSpPr>
          <p:cNvPr id="5" name="Téglalap 4"/>
          <p:cNvSpPr/>
          <p:nvPr/>
        </p:nvSpPr>
        <p:spPr>
          <a:xfrm>
            <a:off x="5286202" y="630986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>
                <a:solidFill>
                  <a:srgbClr val="C00000"/>
                </a:solidFill>
              </a:rPr>
              <a:t>elso.php</a:t>
            </a:r>
          </a:p>
        </p:txBody>
      </p:sp>
      <p:sp>
        <p:nvSpPr>
          <p:cNvPr id="8" name="Téglalap 7"/>
          <p:cNvSpPr/>
          <p:nvPr/>
        </p:nvSpPr>
        <p:spPr>
          <a:xfrm>
            <a:off x="304800" y="5094760"/>
            <a:ext cx="1188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PHP egy gyengén típusos, értelmezett, általános célú szkriptnyelv</a:t>
            </a:r>
            <a:r>
              <a:rPr lang="en-US"/>
              <a:t>,</a:t>
            </a:r>
            <a:r>
              <a:rPr lang="hu-HU"/>
              <a:t> hasonlít a JavaScript nyelvhez: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/>
              <a:t>Kis- és nagybetű érzékeny, akárcsak a többi C alapú nyelv.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/>
              <a:t>Az utasításokat pontosvessző zárja 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/>
              <a:t>Klasszikus objektumorientált (OO) nyelv, osztályokkal, interfészekkel.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/>
              <a:t>Nincs főprogram, akárcsak JavaScriptben, a szkript elején kezdődik az értelmezés és fentről halad lefelé.</a:t>
            </a:r>
          </a:p>
          <a:p>
            <a:r>
              <a:rPr lang="hu-HU"/>
              <a:t> A változók </a:t>
            </a:r>
            <a:r>
              <a:rPr lang="hu-HU" b="1"/>
              <a:t>$ </a:t>
            </a:r>
            <a:r>
              <a:rPr lang="hu-HU"/>
              <a:t>jellel való jelölését a PHP a Perlből vette át</a:t>
            </a:r>
          </a:p>
        </p:txBody>
      </p:sp>
    </p:spTree>
    <p:extLst>
      <p:ext uri="{BB962C8B-B14F-4D97-AF65-F5344CB8AC3E}">
        <p14:creationId xmlns:p14="http://schemas.microsoft.com/office/powerpoint/2010/main" val="315373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69817" y="192653"/>
            <a:ext cx="1166513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/>
              <a:t>Változók</a:t>
            </a:r>
          </a:p>
          <a:p>
            <a:r>
              <a:rPr lang="hu-HU"/>
              <a:t>A változók nevét a </a:t>
            </a:r>
            <a:r>
              <a:rPr lang="hu-HU" b="1">
                <a:solidFill>
                  <a:srgbClr val="C00000"/>
                </a:solidFill>
              </a:rPr>
              <a:t>$</a:t>
            </a:r>
            <a:r>
              <a:rPr lang="hu-HU"/>
              <a:t> karakter vezeti be, például: $a.</a:t>
            </a:r>
          </a:p>
          <a:p>
            <a:r>
              <a:rPr lang="hu-HU"/>
              <a:t>Hatókört illetően </a:t>
            </a:r>
            <a:r>
              <a:rPr lang="hu-HU" b="1"/>
              <a:t>a függvényen és osztályon kívül</a:t>
            </a:r>
            <a:r>
              <a:rPr lang="hu-HU"/>
              <a:t> létrehozott változók </a:t>
            </a:r>
            <a:r>
              <a:rPr lang="hu-HU" b="1"/>
              <a:t>globálisak</a:t>
            </a:r>
            <a:r>
              <a:rPr lang="hu-HU"/>
              <a:t> lesznek, a </a:t>
            </a:r>
            <a:r>
              <a:rPr lang="hu-HU" b="1"/>
              <a:t>függvényen belül létrehozottak lokálisak</a:t>
            </a:r>
            <a:r>
              <a:rPr lang="hu-HU"/>
              <a:t>. A PHP ezen kívül definiál néhány </a:t>
            </a:r>
            <a:r>
              <a:rPr lang="hu-HU" b="1"/>
              <a:t>szuperglobális változót</a:t>
            </a:r>
            <a:r>
              <a:rPr lang="hu-HU"/>
              <a:t>, amelyek mindenhonnan elérhetőek .</a:t>
            </a:r>
          </a:p>
        </p:txBody>
      </p:sp>
      <p:sp>
        <p:nvSpPr>
          <p:cNvPr id="3" name="Téglalap 2"/>
          <p:cNvSpPr/>
          <p:nvPr/>
        </p:nvSpPr>
        <p:spPr>
          <a:xfrm>
            <a:off x="169817" y="1580513"/>
            <a:ext cx="512064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2000" b="1"/>
              <a:t>Kiírás</a:t>
            </a:r>
          </a:p>
          <a:p>
            <a:r>
              <a:rPr lang="hu-HU"/>
              <a:t>PHP-ban az </a:t>
            </a:r>
            <a:r>
              <a:rPr lang="hu-HU" b="1">
                <a:solidFill>
                  <a:srgbClr val="C00000"/>
                </a:solidFill>
              </a:rPr>
              <a:t>echo</a:t>
            </a:r>
            <a:r>
              <a:rPr lang="hu-HU"/>
              <a:t> és a </a:t>
            </a:r>
            <a:r>
              <a:rPr lang="hu-HU" b="1">
                <a:solidFill>
                  <a:srgbClr val="C00000"/>
                </a:solidFill>
              </a:rPr>
              <a:t>print</a:t>
            </a:r>
            <a:r>
              <a:rPr lang="hu-HU"/>
              <a:t> utasítás szolgál kiírásra</a:t>
            </a:r>
            <a:r>
              <a:rPr lang="en-US"/>
              <a:t>:</a:t>
            </a:r>
            <a:endParaRPr lang="hu-HU"/>
          </a:p>
          <a:p>
            <a:r>
              <a:rPr lang="hu-HU"/>
              <a:t>&lt;?php</a:t>
            </a:r>
          </a:p>
          <a:p>
            <a:pPr lvl="1"/>
            <a:r>
              <a:rPr lang="hu-HU"/>
              <a:t>echo 'piros alma';</a:t>
            </a:r>
          </a:p>
          <a:p>
            <a:pPr lvl="1"/>
            <a:r>
              <a:rPr lang="hu-HU"/>
              <a:t>  </a:t>
            </a:r>
          </a:p>
          <a:p>
            <a:pPr lvl="1"/>
            <a:r>
              <a:rPr lang="hu-HU"/>
              <a:t>$szin = 'sárga';</a:t>
            </a:r>
          </a:p>
          <a:p>
            <a:pPr lvl="1"/>
            <a:r>
              <a:rPr lang="hu-HU"/>
              <a:t>echo "{$szin} körte";</a:t>
            </a:r>
          </a:p>
          <a:p>
            <a:pPr lvl="1"/>
            <a:r>
              <a:rPr lang="hu-HU"/>
              <a:t>  </a:t>
            </a:r>
          </a:p>
          <a:p>
            <a:pPr lvl="1"/>
            <a:r>
              <a:rPr lang="hu-HU"/>
              <a:t>echo 'Több</a:t>
            </a:r>
          </a:p>
          <a:p>
            <a:pPr lvl="1"/>
            <a:r>
              <a:rPr lang="hu-HU"/>
              <a:t>soros</a:t>
            </a:r>
          </a:p>
          <a:p>
            <a:pPr lvl="1"/>
            <a:r>
              <a:rPr lang="hu-HU"/>
              <a:t>szöveg';</a:t>
            </a:r>
          </a:p>
          <a:p>
            <a:pPr lvl="1"/>
            <a:r>
              <a:rPr lang="hu-HU"/>
              <a:t>  </a:t>
            </a:r>
          </a:p>
          <a:p>
            <a:pPr lvl="1"/>
            <a:r>
              <a:rPr lang="hu-HU"/>
              <a:t>echo &lt;&lt;&lt;VEGE</a:t>
            </a:r>
          </a:p>
          <a:p>
            <a:pPr lvl="1"/>
            <a:r>
              <a:rPr lang="hu-HU"/>
              <a:t>Ez meg egy</a:t>
            </a:r>
          </a:p>
          <a:p>
            <a:pPr lvl="1"/>
            <a:r>
              <a:rPr lang="hu-HU"/>
              <a:t>{$szin} alma</a:t>
            </a:r>
          </a:p>
          <a:p>
            <a:pPr lvl="1"/>
            <a:r>
              <a:rPr lang="hu-HU"/>
              <a:t>VEGE;</a:t>
            </a:r>
          </a:p>
          <a:p>
            <a:r>
              <a:rPr lang="hu-HU"/>
              <a:t>?&gt;</a:t>
            </a:r>
          </a:p>
        </p:txBody>
      </p:sp>
      <p:sp>
        <p:nvSpPr>
          <p:cNvPr id="4" name="Téglalap 3"/>
          <p:cNvSpPr/>
          <p:nvPr/>
        </p:nvSpPr>
        <p:spPr>
          <a:xfrm>
            <a:off x="5451565" y="2226844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/>
              <a:t>Egy </a:t>
            </a:r>
            <a:r>
              <a:rPr lang="hu-HU" b="1"/>
              <a:t>változó kiírására</a:t>
            </a:r>
            <a:r>
              <a:rPr lang="hu-HU"/>
              <a:t>, értékének nyomon követésére az alábbi utasítások szolgálhatnak:</a:t>
            </a:r>
          </a:p>
          <a:p>
            <a:pPr lvl="1"/>
            <a:r>
              <a:rPr lang="hu-HU"/>
              <a:t>•</a:t>
            </a:r>
            <a:r>
              <a:rPr lang="hu-HU" b="1"/>
              <a:t>echo</a:t>
            </a:r>
            <a:r>
              <a:rPr lang="hu-HU"/>
              <a:t>: változó értékének kiírása</a:t>
            </a:r>
          </a:p>
          <a:p>
            <a:pPr lvl="1"/>
            <a:r>
              <a:rPr lang="hu-HU"/>
              <a:t>•</a:t>
            </a:r>
            <a:r>
              <a:rPr lang="hu-HU" b="1"/>
              <a:t>var_dump: </a:t>
            </a:r>
            <a:r>
              <a:rPr lang="hu-HU"/>
              <a:t>változó értékének és típusának kiírása</a:t>
            </a:r>
          </a:p>
          <a:p>
            <a:pPr lvl="1"/>
            <a:r>
              <a:rPr lang="hu-HU"/>
              <a:t>•</a:t>
            </a:r>
            <a:r>
              <a:rPr lang="hu-HU" b="1"/>
              <a:t>print_r</a:t>
            </a:r>
            <a:r>
              <a:rPr lang="hu-HU"/>
              <a:t>: összetett típusok rekurzív kiírására szolgál. Inkább tömbök és objektumok megjelenítésére használjuk.</a:t>
            </a:r>
          </a:p>
        </p:txBody>
      </p:sp>
      <p:sp>
        <p:nvSpPr>
          <p:cNvPr id="5" name="Téglalap 4"/>
          <p:cNvSpPr/>
          <p:nvPr/>
        </p:nvSpPr>
        <p:spPr>
          <a:xfrm>
            <a:off x="5290457" y="4507256"/>
            <a:ext cx="65444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Egy </a:t>
            </a:r>
            <a:r>
              <a:rPr lang="hu-HU" b="1"/>
              <a:t>változó típusának lekérdezésére </a:t>
            </a:r>
            <a:r>
              <a:rPr lang="hu-HU"/>
              <a:t>a </a:t>
            </a:r>
            <a:r>
              <a:rPr lang="hu-HU" b="1">
                <a:solidFill>
                  <a:srgbClr val="C00000"/>
                </a:solidFill>
              </a:rPr>
              <a:t>gettype</a:t>
            </a:r>
            <a:r>
              <a:rPr lang="hu-HU"/>
              <a:t> függvény, típusának eldöntésére az is_típus függvények használatosak</a:t>
            </a:r>
            <a:endParaRPr lang="en-US"/>
          </a:p>
          <a:p>
            <a:pPr lvl="2"/>
            <a:r>
              <a:rPr lang="hu-HU"/>
              <a:t>•is_integer()</a:t>
            </a:r>
          </a:p>
          <a:p>
            <a:pPr lvl="2"/>
            <a:r>
              <a:rPr lang="hu-HU"/>
              <a:t>•is_float()</a:t>
            </a:r>
          </a:p>
          <a:p>
            <a:pPr lvl="2"/>
            <a:r>
              <a:rPr lang="hu-HU"/>
              <a:t>•is_numeric()</a:t>
            </a:r>
          </a:p>
          <a:p>
            <a:pPr lvl="2"/>
            <a:r>
              <a:rPr lang="hu-HU"/>
              <a:t>•is_string()</a:t>
            </a:r>
          </a:p>
          <a:p>
            <a:pPr lvl="2"/>
            <a:r>
              <a:rPr lang="hu-HU"/>
              <a:t>•is_bool()</a:t>
            </a:r>
          </a:p>
        </p:txBody>
      </p:sp>
    </p:spTree>
    <p:extLst>
      <p:ext uri="{BB962C8B-B14F-4D97-AF65-F5344CB8AC3E}">
        <p14:creationId xmlns:p14="http://schemas.microsoft.com/office/powerpoint/2010/main" val="416096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358537" y="208394"/>
            <a:ext cx="9575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következő függvények a változók beállítottságát, ürességét kérdezik le:</a:t>
            </a:r>
          </a:p>
          <a:p>
            <a:pPr lvl="1"/>
            <a:r>
              <a:rPr lang="hu-HU"/>
              <a:t>•</a:t>
            </a:r>
            <a:r>
              <a:rPr lang="hu-HU" b="1"/>
              <a:t>isset()</a:t>
            </a:r>
            <a:r>
              <a:rPr lang="hu-HU"/>
              <a:t>: kapott-e már értéket a változó</a:t>
            </a:r>
            <a:r>
              <a:rPr lang="en-US"/>
              <a:t> </a:t>
            </a:r>
            <a:r>
              <a:rPr lang="en-US" sz="1600"/>
              <a:t>(nem tudjuk h letezik-e egyaltalan a valtozo)</a:t>
            </a:r>
            <a:endParaRPr lang="hu-HU" sz="1600"/>
          </a:p>
          <a:p>
            <a:pPr lvl="1"/>
            <a:r>
              <a:rPr lang="hu-HU"/>
              <a:t>•</a:t>
            </a:r>
            <a:r>
              <a:rPr lang="hu-HU" b="1"/>
              <a:t>is_null(): </a:t>
            </a:r>
            <a:r>
              <a:rPr lang="hu-HU"/>
              <a:t>null-e a változó értéke</a:t>
            </a:r>
            <a:r>
              <a:rPr lang="en-US"/>
              <a:t> </a:t>
            </a:r>
            <a:r>
              <a:rPr lang="en-US" sz="1600"/>
              <a:t>(csak ha deklaralva volt a valtozo)</a:t>
            </a:r>
            <a:endParaRPr lang="hu-HU" sz="1600"/>
          </a:p>
          <a:p>
            <a:pPr lvl="1"/>
            <a:r>
              <a:rPr lang="hu-HU"/>
              <a:t>•</a:t>
            </a:r>
            <a:r>
              <a:rPr lang="hu-HU" b="1"/>
              <a:t>empty</a:t>
            </a:r>
            <a:r>
              <a:rPr lang="hu-HU"/>
              <a:t>: üres-e a változó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73" y="1408723"/>
            <a:ext cx="8845731" cy="51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18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43692" y="331151"/>
            <a:ext cx="115475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 </a:t>
            </a:r>
            <a:r>
              <a:rPr lang="en-US" b="1"/>
              <a:t>sz</a:t>
            </a:r>
            <a:r>
              <a:rPr lang="hu-HU" b="1"/>
              <a:t>erveroldali dinamikus webprogramozás </a:t>
            </a:r>
            <a:r>
              <a:rPr lang="hu-HU"/>
              <a:t>esetében</a:t>
            </a:r>
            <a:r>
              <a:rPr lang="en-US"/>
              <a:t>: a</a:t>
            </a:r>
            <a:r>
              <a:rPr lang="hu-HU"/>
              <a:t> kért (1) állomány a kikeresés után nem kerül egyszerűen visszaküldésre, hanem a webszerver egy megfelelő programnak adja át a vezérlést (2). Ez a program állítja elő a tartalmat, adja át a webszervernek (3), amely továbbküldi azt a kliensnek (4)</a:t>
            </a:r>
            <a:r>
              <a:rPr lang="en-US"/>
              <a:t>:</a:t>
            </a:r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89" y="1254481"/>
            <a:ext cx="6332658" cy="5002628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4171406" y="4040225"/>
            <a:ext cx="78725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A </a:t>
            </a:r>
            <a:r>
              <a:rPr lang="hu-HU" b="1" dirty="0" err="1"/>
              <a:t>Common</a:t>
            </a:r>
            <a:r>
              <a:rPr lang="hu-HU" b="1" dirty="0"/>
              <a:t> </a:t>
            </a:r>
            <a:r>
              <a:rPr lang="hu-HU" b="1" dirty="0" err="1"/>
              <a:t>Gateway</a:t>
            </a:r>
            <a:r>
              <a:rPr lang="hu-HU" b="1" dirty="0"/>
              <a:t> </a:t>
            </a:r>
            <a:r>
              <a:rPr lang="hu-HU" b="1" dirty="0" err="1"/>
              <a:t>Interface</a:t>
            </a:r>
            <a:r>
              <a:rPr lang="hu-HU" b="1" dirty="0"/>
              <a:t> </a:t>
            </a:r>
            <a:r>
              <a:rPr lang="hu-HU" dirty="0"/>
              <a:t>(CGI) az NCSA (National Center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Supercomputing</a:t>
            </a:r>
            <a:r>
              <a:rPr lang="hu-HU" dirty="0"/>
              <a:t> </a:t>
            </a:r>
            <a:r>
              <a:rPr lang="hu-HU" dirty="0" err="1"/>
              <a:t>Applications</a:t>
            </a:r>
            <a:r>
              <a:rPr lang="hu-HU" dirty="0"/>
              <a:t>) által kifejlesztett </a:t>
            </a:r>
            <a:r>
              <a:rPr lang="hu-HU" b="1" dirty="0"/>
              <a:t>protokollszabvány,</a:t>
            </a:r>
            <a:r>
              <a:rPr lang="hu-HU" dirty="0"/>
              <a:t> amely (például </a:t>
            </a:r>
            <a:r>
              <a:rPr lang="hu-HU" dirty="0" err="1"/>
              <a:t>Perl</a:t>
            </a:r>
            <a:r>
              <a:rPr lang="hu-HU" dirty="0"/>
              <a:t>, PHP vagy C nyelvű) </a:t>
            </a:r>
            <a:r>
              <a:rPr lang="hu-HU" b="1" dirty="0"/>
              <a:t>alkalmazások</a:t>
            </a:r>
            <a:r>
              <a:rPr lang="hu-HU" dirty="0"/>
              <a:t> információs szerverekhez – a gyakorlatban túlnyomóan </a:t>
            </a:r>
            <a:r>
              <a:rPr lang="hu-HU" b="1" dirty="0"/>
              <a:t>webszerverekhez (</a:t>
            </a:r>
            <a:r>
              <a:rPr lang="hu-HU" dirty="0"/>
              <a:t>például </a:t>
            </a:r>
            <a:r>
              <a:rPr lang="hu-HU" dirty="0" err="1"/>
              <a:t>Apache</a:t>
            </a:r>
            <a:r>
              <a:rPr lang="hu-HU" dirty="0"/>
              <a:t> vagy IIS) – való </a:t>
            </a:r>
            <a:r>
              <a:rPr lang="hu-HU" b="1" dirty="0"/>
              <a:t>kapcsolódását</a:t>
            </a:r>
            <a:r>
              <a:rPr lang="hu-HU" dirty="0"/>
              <a:t> teszi lehetővé.</a:t>
            </a:r>
            <a:endParaRPr lang="en-US" dirty="0"/>
          </a:p>
          <a:p>
            <a:r>
              <a:rPr lang="hu-HU" dirty="0"/>
              <a:t> Ha a kliens kérése futtatható fájlra mutat, akkor a szerver futtatja azt és a </a:t>
            </a:r>
            <a:r>
              <a:rPr lang="hu-HU" b="1" dirty="0">
                <a:solidFill>
                  <a:srgbClr val="FF0000"/>
                </a:solidFill>
              </a:rPr>
              <a:t>kimenetet</a:t>
            </a:r>
            <a:r>
              <a:rPr lang="hu-HU" dirty="0"/>
              <a:t> adja vissza a kliensnek. </a:t>
            </a:r>
          </a:p>
        </p:txBody>
      </p:sp>
    </p:spTree>
    <p:extLst>
      <p:ext uri="{BB962C8B-B14F-4D97-AF65-F5344CB8AC3E}">
        <p14:creationId xmlns:p14="http://schemas.microsoft.com/office/powerpoint/2010/main" val="94404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5" y="0"/>
            <a:ext cx="5153744" cy="25911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16" y="0"/>
            <a:ext cx="4995322" cy="279576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Szövegdoboz 4"/>
          <p:cNvSpPr txBox="1"/>
          <p:nvPr/>
        </p:nvSpPr>
        <p:spPr>
          <a:xfrm>
            <a:off x="127535" y="2615665"/>
            <a:ext cx="11229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/>
              <a:t>Feladat</a:t>
            </a:r>
          </a:p>
          <a:p>
            <a:r>
              <a:rPr lang="hu-HU" dirty="0" smtClean="0"/>
              <a:t>Hozzunk létre egy </a:t>
            </a:r>
            <a:r>
              <a:rPr lang="hu-HU" dirty="0" err="1" smtClean="0"/>
              <a:t>stringeket</a:t>
            </a:r>
            <a:r>
              <a:rPr lang="hu-HU" dirty="0" smtClean="0"/>
              <a:t> tartalmazó tömböt, egy asszociatív tömböt majd egy </a:t>
            </a:r>
            <a:r>
              <a:rPr lang="hu-HU" dirty="0" err="1" smtClean="0"/>
              <a:t>recordokat</a:t>
            </a:r>
            <a:r>
              <a:rPr lang="hu-HU" dirty="0" smtClean="0"/>
              <a:t> tartalmazó tömböt és a </a:t>
            </a:r>
            <a:r>
              <a:rPr lang="hu-HU" dirty="0" err="1" smtClean="0"/>
              <a:t>foreach</a:t>
            </a:r>
            <a:r>
              <a:rPr lang="hu-HU" dirty="0" smtClean="0"/>
              <a:t> –el járjuk be!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04" y="3659902"/>
            <a:ext cx="2804403" cy="243861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04" y="4066398"/>
            <a:ext cx="4557155" cy="274344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7514" y="3437598"/>
            <a:ext cx="2751058" cy="3299746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976" y="3203329"/>
            <a:ext cx="1228965" cy="3427447"/>
          </a:xfrm>
          <a:prstGeom prst="rect">
            <a:avLst/>
          </a:prstGeom>
        </p:spPr>
      </p:pic>
      <p:pic>
        <p:nvPicPr>
          <p:cNvPr id="10" name="Kép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333" y="5199858"/>
            <a:ext cx="4843792" cy="14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32" y="1292883"/>
            <a:ext cx="10298910" cy="3583917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5965387" y="199505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PHP</a:t>
            </a:r>
            <a:endParaRPr lang="hu-HU" b="1" dirty="0"/>
          </a:p>
        </p:txBody>
      </p:sp>
      <p:sp>
        <p:nvSpPr>
          <p:cNvPr id="4" name="Szövegdoboz 3"/>
          <p:cNvSpPr txBox="1"/>
          <p:nvPr/>
        </p:nvSpPr>
        <p:spPr>
          <a:xfrm>
            <a:off x="9217891" y="206894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MySQL</a:t>
            </a:r>
            <a:endParaRPr lang="hu-HU" dirty="0"/>
          </a:p>
        </p:txBody>
      </p:sp>
      <p:sp>
        <p:nvSpPr>
          <p:cNvPr id="5" name="Ellipszis 4"/>
          <p:cNvSpPr/>
          <p:nvPr/>
        </p:nvSpPr>
        <p:spPr>
          <a:xfrm>
            <a:off x="3990109" y="3214255"/>
            <a:ext cx="812800" cy="37869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Szövegdoboz 5"/>
          <p:cNvSpPr txBox="1"/>
          <p:nvPr/>
        </p:nvSpPr>
        <p:spPr>
          <a:xfrm>
            <a:off x="1163782" y="1524000"/>
            <a:ext cx="233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JavaScript</a:t>
            </a:r>
            <a:r>
              <a:rPr lang="hu-HU" dirty="0" smtClean="0"/>
              <a:t> – </a:t>
            </a:r>
            <a:r>
              <a:rPr lang="hu-HU" dirty="0" err="1" smtClean="0"/>
              <a:t>fetch</a:t>
            </a:r>
            <a:r>
              <a:rPr lang="hu-HU" dirty="0" smtClean="0"/>
              <a:t>() API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7777018" y="2438277"/>
            <a:ext cx="389025" cy="923330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hu-HU" b="1" dirty="0" smtClean="0"/>
              <a:t>P</a:t>
            </a:r>
          </a:p>
          <a:p>
            <a:r>
              <a:rPr lang="hu-HU" b="1" dirty="0" smtClean="0"/>
              <a:t>D</a:t>
            </a:r>
          </a:p>
          <a:p>
            <a:r>
              <a:rPr lang="hu-HU" b="1" dirty="0"/>
              <a:t>O</a:t>
            </a:r>
          </a:p>
        </p:txBody>
      </p:sp>
      <p:sp>
        <p:nvSpPr>
          <p:cNvPr id="8" name="Szövegdoboz 7"/>
          <p:cNvSpPr txBox="1"/>
          <p:nvPr/>
        </p:nvSpPr>
        <p:spPr>
          <a:xfrm>
            <a:off x="6420602" y="5578972"/>
            <a:ext cx="349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Adatbázis absztrakciós réteg: PDO</a:t>
            </a:r>
            <a:endParaRPr lang="hu-HU" dirty="0"/>
          </a:p>
        </p:txBody>
      </p:sp>
      <p:cxnSp>
        <p:nvCxnSpPr>
          <p:cNvPr id="10" name="Egyenes összekötő nyíllal 9"/>
          <p:cNvCxnSpPr/>
          <p:nvPr/>
        </p:nvCxnSpPr>
        <p:spPr>
          <a:xfrm flipH="1">
            <a:off x="7906327" y="3583671"/>
            <a:ext cx="65203" cy="1866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/>
          <p:cNvSpPr txBox="1"/>
          <p:nvPr/>
        </p:nvSpPr>
        <p:spPr>
          <a:xfrm>
            <a:off x="4802909" y="323273"/>
            <a:ext cx="282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RestAPI</a:t>
            </a:r>
            <a:r>
              <a:rPr lang="hu-HU" dirty="0" smtClean="0"/>
              <a:t> szoftverarchitektúra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9938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36"/>
            <a:ext cx="5270050" cy="3749964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4660370"/>
            <a:ext cx="5448851" cy="200813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922" y="1184580"/>
            <a:ext cx="5768023" cy="3655274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3546764" y="466037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>
                <a:solidFill>
                  <a:srgbClr val="FF0000"/>
                </a:solidFill>
              </a:rPr>
              <a:t>select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455591" y="51816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>
                <a:solidFill>
                  <a:srgbClr val="FF0000"/>
                </a:solidFill>
              </a:rPr>
              <a:t>insert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8" name="Szövegdoboz 7"/>
          <p:cNvSpPr txBox="1"/>
          <p:nvPr/>
        </p:nvSpPr>
        <p:spPr>
          <a:xfrm>
            <a:off x="5227800" y="5708012"/>
            <a:ext cx="85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>
                <a:solidFill>
                  <a:srgbClr val="FF0000"/>
                </a:solidFill>
              </a:rPr>
              <a:t>update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9" name="Szövegdoboz 8"/>
          <p:cNvSpPr txBox="1"/>
          <p:nvPr/>
        </p:nvSpPr>
        <p:spPr>
          <a:xfrm>
            <a:off x="5375504" y="6193042"/>
            <a:ext cx="77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>
                <a:solidFill>
                  <a:srgbClr val="FF0000"/>
                </a:solidFill>
              </a:rPr>
              <a:t>delete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8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/>
          <p:cNvSpPr/>
          <p:nvPr/>
        </p:nvSpPr>
        <p:spPr>
          <a:xfrm>
            <a:off x="545017" y="382821"/>
            <a:ext cx="422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Az Eredetközi erőforrás-megosztás (CORS) </a:t>
            </a:r>
          </a:p>
        </p:txBody>
      </p:sp>
      <p:sp>
        <p:nvSpPr>
          <p:cNvPr id="7" name="Téglalap 6"/>
          <p:cNvSpPr/>
          <p:nvPr/>
        </p:nvSpPr>
        <p:spPr>
          <a:xfrm>
            <a:off x="615847" y="875303"/>
            <a:ext cx="116630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A CORS egy olyan HTTP-szolgáltatás, amely egy adott tartományban futó webalkalmazás számára teszi lehetővé, hogy hozzáférjen egy másik tartomány erőforrásaihoz. A webböngészők egy azonos eredetű szabályzat néven ismert </a:t>
            </a:r>
            <a:r>
              <a:rPr lang="hu-HU" b="1" dirty="0"/>
              <a:t>biztonsági korlátozást</a:t>
            </a:r>
            <a:r>
              <a:rPr lang="hu-HU" dirty="0"/>
              <a:t> valósítanak meg, amely </a:t>
            </a:r>
            <a:r>
              <a:rPr lang="hu-HU" dirty="0">
                <a:solidFill>
                  <a:srgbClr val="FF0000"/>
                </a:solidFill>
              </a:rPr>
              <a:t>megakadályozza,</a:t>
            </a:r>
            <a:r>
              <a:rPr lang="hu-HU" dirty="0"/>
              <a:t> hogy egy weblap más tartományban hívja meg az API-</a:t>
            </a:r>
            <a:r>
              <a:rPr lang="hu-HU" dirty="0" err="1"/>
              <a:t>kat</a:t>
            </a:r>
            <a:r>
              <a:rPr lang="hu-HU" dirty="0"/>
              <a:t>; A </a:t>
            </a:r>
            <a:r>
              <a:rPr lang="hu-HU" b="1" dirty="0">
                <a:solidFill>
                  <a:srgbClr val="FF0000"/>
                </a:solidFill>
              </a:rPr>
              <a:t>CORS </a:t>
            </a:r>
            <a:r>
              <a:rPr lang="hu-HU" dirty="0"/>
              <a:t>biztonságos lehetőséget biztosít arra, hogy az egyik tartomány (a forrástartomány) egy másik tartományban hívja meg az API-kat. </a:t>
            </a: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705" y="327549"/>
            <a:ext cx="4687933" cy="449143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704" y="4321005"/>
            <a:ext cx="7267370" cy="1354739"/>
          </a:xfrm>
          <a:prstGeom prst="rect">
            <a:avLst/>
          </a:prstGeom>
        </p:spPr>
      </p:pic>
      <p:sp>
        <p:nvSpPr>
          <p:cNvPr id="10" name="Szövegdoboz 9"/>
          <p:cNvSpPr txBox="1"/>
          <p:nvPr/>
        </p:nvSpPr>
        <p:spPr>
          <a:xfrm>
            <a:off x="615846" y="2525734"/>
            <a:ext cx="984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/>
              <a:t>CSR</a:t>
            </a:r>
            <a:r>
              <a:rPr lang="hu-HU" dirty="0" smtClean="0"/>
              <a:t> : a kliens oldalon levő </a:t>
            </a:r>
            <a:r>
              <a:rPr lang="hu-HU" dirty="0" err="1" smtClean="0"/>
              <a:t>js</a:t>
            </a:r>
            <a:r>
              <a:rPr lang="hu-HU" dirty="0" smtClean="0"/>
              <a:t> fájl által meghívott </a:t>
            </a:r>
            <a:r>
              <a:rPr lang="hu-HU" b="1" dirty="0" smtClean="0"/>
              <a:t>php</a:t>
            </a:r>
            <a:r>
              <a:rPr lang="hu-HU" dirty="0" smtClean="0"/>
              <a:t> fájlban be kell állítani a HTTP kérés fejlécét:</a:t>
            </a:r>
            <a:endParaRPr lang="hu-HU" dirty="0"/>
          </a:p>
        </p:txBody>
      </p:sp>
      <p:cxnSp>
        <p:nvCxnSpPr>
          <p:cNvPr id="12" name="Egyenes összekötő nyíllal 11"/>
          <p:cNvCxnSpPr/>
          <p:nvPr/>
        </p:nvCxnSpPr>
        <p:spPr>
          <a:xfrm flipH="1">
            <a:off x="5975927" y="2895066"/>
            <a:ext cx="2946400" cy="204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901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80682" y="259979"/>
            <a:ext cx="5716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 ( </a:t>
            </a:r>
            <a:r>
              <a:rPr lang="hu-HU" b="1" dirty="0" smtClean="0">
                <a:solidFill>
                  <a:srgbClr val="FF0000"/>
                </a:solidFill>
              </a:rPr>
              <a:t>SSR</a:t>
            </a:r>
            <a:r>
              <a:rPr lang="hu-HU" b="1" dirty="0" smtClean="0"/>
              <a:t>=server </a:t>
            </a:r>
            <a:r>
              <a:rPr lang="hu-HU" b="1" dirty="0" err="1" smtClean="0"/>
              <a:t>side</a:t>
            </a:r>
            <a:r>
              <a:rPr lang="hu-HU" b="1" dirty="0" smtClean="0"/>
              <a:t> </a:t>
            </a:r>
            <a:r>
              <a:rPr lang="hu-HU" b="1" dirty="0" err="1" smtClean="0"/>
              <a:t>rendering</a:t>
            </a:r>
            <a:r>
              <a:rPr lang="hu-HU" b="1" dirty="0" smtClean="0"/>
              <a:t>) </a:t>
            </a:r>
          </a:p>
          <a:p>
            <a:r>
              <a:rPr lang="hu-HU" dirty="0" smtClean="0"/>
              <a:t>Az adatbázisból érkező adatokat egy tömbként kapjuk meg.</a:t>
            </a:r>
          </a:p>
          <a:p>
            <a:r>
              <a:rPr lang="hu-HU" dirty="0" err="1" smtClean="0"/>
              <a:t>Rendereljük</a:t>
            </a:r>
            <a:r>
              <a:rPr lang="hu-HU" dirty="0" smtClean="0"/>
              <a:t> a rekordok tömbjét egy HTML táblázatba!</a:t>
            </a:r>
            <a:endParaRPr lang="hu-HU" dirty="0"/>
          </a:p>
        </p:txBody>
      </p:sp>
      <p:sp>
        <p:nvSpPr>
          <p:cNvPr id="6" name="Szövegdoboz 5"/>
          <p:cNvSpPr txBox="1"/>
          <p:nvPr/>
        </p:nvSpPr>
        <p:spPr>
          <a:xfrm>
            <a:off x="8025585" y="363361"/>
            <a:ext cx="3505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Feladat(</a:t>
            </a:r>
            <a:r>
              <a:rPr lang="hu-HU" b="1" dirty="0" smtClean="0">
                <a:solidFill>
                  <a:srgbClr val="FF0000"/>
                </a:solidFill>
              </a:rPr>
              <a:t>CSR</a:t>
            </a:r>
            <a:r>
              <a:rPr lang="hu-HU" b="1" dirty="0" smtClean="0"/>
              <a:t>=</a:t>
            </a:r>
            <a:r>
              <a:rPr lang="hu-HU" b="1" dirty="0" err="1" smtClean="0"/>
              <a:t>client</a:t>
            </a:r>
            <a:r>
              <a:rPr lang="hu-HU" b="1" dirty="0" smtClean="0"/>
              <a:t> </a:t>
            </a:r>
            <a:r>
              <a:rPr lang="hu-HU" b="1" dirty="0" err="1" smtClean="0"/>
              <a:t>side</a:t>
            </a:r>
            <a:r>
              <a:rPr lang="hu-HU" b="1" dirty="0" smtClean="0"/>
              <a:t> </a:t>
            </a:r>
            <a:r>
              <a:rPr lang="hu-HU" b="1" dirty="0" err="1" smtClean="0"/>
              <a:t>rendering</a:t>
            </a:r>
            <a:r>
              <a:rPr lang="hu-HU" b="1" dirty="0" smtClean="0"/>
              <a:t>) </a:t>
            </a:r>
          </a:p>
          <a:p>
            <a:r>
              <a:rPr lang="hu-HU" dirty="0" smtClean="0"/>
              <a:t>Ugyanaz a feladat!(Postman)</a:t>
            </a:r>
            <a:endParaRPr lang="hu-HU" dirty="0"/>
          </a:p>
        </p:txBody>
      </p:sp>
      <p:sp>
        <p:nvSpPr>
          <p:cNvPr id="9" name="Szövegdoboz 8"/>
          <p:cNvSpPr txBox="1"/>
          <p:nvPr/>
        </p:nvSpPr>
        <p:spPr>
          <a:xfrm>
            <a:off x="5533649" y="-62750"/>
            <a:ext cx="117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</a:rPr>
              <a:t>SSR </a:t>
            </a:r>
            <a:r>
              <a:rPr lang="hu-HU" dirty="0" err="1" smtClean="0"/>
              <a:t>vs</a:t>
            </a:r>
            <a:r>
              <a:rPr lang="hu-HU" dirty="0" smtClean="0">
                <a:solidFill>
                  <a:srgbClr val="FF0000"/>
                </a:solidFill>
              </a:rPr>
              <a:t> CSR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64" y="1342297"/>
            <a:ext cx="3040643" cy="2141406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361" y="2088472"/>
            <a:ext cx="2819644" cy="1836579"/>
          </a:xfrm>
          <a:prstGeom prst="rect">
            <a:avLst/>
          </a:prstGeom>
        </p:spPr>
      </p:pic>
      <p:sp>
        <p:nvSpPr>
          <p:cNvPr id="12" name="Téglalap 11"/>
          <p:cNvSpPr/>
          <p:nvPr/>
        </p:nvSpPr>
        <p:spPr>
          <a:xfrm>
            <a:off x="3627377" y="1787562"/>
            <a:ext cx="3380509" cy="48013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hu-HU" dirty="0"/>
              <a:t> $</a:t>
            </a:r>
            <a:r>
              <a:rPr lang="hu-HU" dirty="0" err="1"/>
              <a:t>diakok</a:t>
            </a:r>
            <a:r>
              <a:rPr lang="hu-HU" dirty="0"/>
              <a:t>=[</a:t>
            </a:r>
          </a:p>
          <a:p>
            <a:r>
              <a:rPr lang="hu-HU" dirty="0"/>
              <a:t>    [</a:t>
            </a:r>
          </a:p>
          <a:p>
            <a:r>
              <a:rPr lang="hu-HU" dirty="0"/>
              <a:t>        "</a:t>
            </a:r>
            <a:r>
              <a:rPr lang="hu-HU" dirty="0" err="1"/>
              <a:t>nev</a:t>
            </a:r>
            <a:r>
              <a:rPr lang="hu-HU" dirty="0"/>
              <a:t>"=&gt;"Gyula",</a:t>
            </a:r>
          </a:p>
          <a:p>
            <a:r>
              <a:rPr lang="hu-HU" dirty="0"/>
              <a:t>        "szak"=&gt;"Szoftverfejlesztő",</a:t>
            </a:r>
          </a:p>
          <a:p>
            <a:r>
              <a:rPr lang="hu-HU" dirty="0"/>
              <a:t>        "</a:t>
            </a:r>
            <a:r>
              <a:rPr lang="hu-HU" dirty="0" err="1"/>
              <a:t>szev</a:t>
            </a:r>
            <a:r>
              <a:rPr lang="hu-HU" dirty="0"/>
              <a:t>"=&gt;2002</a:t>
            </a:r>
          </a:p>
          <a:p>
            <a:r>
              <a:rPr lang="hu-HU" dirty="0"/>
              <a:t>    ],</a:t>
            </a:r>
          </a:p>
          <a:p>
            <a:r>
              <a:rPr lang="hu-HU" dirty="0"/>
              <a:t>    [</a:t>
            </a:r>
          </a:p>
          <a:p>
            <a:r>
              <a:rPr lang="hu-HU" dirty="0"/>
              <a:t>        "</a:t>
            </a:r>
            <a:r>
              <a:rPr lang="hu-HU" dirty="0" err="1"/>
              <a:t>nev</a:t>
            </a:r>
            <a:r>
              <a:rPr lang="hu-HU" dirty="0"/>
              <a:t>"=&gt;"Peti",</a:t>
            </a:r>
          </a:p>
          <a:p>
            <a:r>
              <a:rPr lang="hu-HU" dirty="0"/>
              <a:t>        "szak"=&gt;"Művészetek",</a:t>
            </a:r>
          </a:p>
          <a:p>
            <a:r>
              <a:rPr lang="hu-HU" dirty="0"/>
              <a:t>        "</a:t>
            </a:r>
            <a:r>
              <a:rPr lang="hu-HU" dirty="0" err="1"/>
              <a:t>szev</a:t>
            </a:r>
            <a:r>
              <a:rPr lang="hu-HU" dirty="0"/>
              <a:t>"=&gt;2001</a:t>
            </a:r>
          </a:p>
          <a:p>
            <a:r>
              <a:rPr lang="hu-HU" dirty="0"/>
              <a:t>    ],</a:t>
            </a:r>
          </a:p>
          <a:p>
            <a:r>
              <a:rPr lang="hu-HU" dirty="0"/>
              <a:t>    [</a:t>
            </a:r>
          </a:p>
          <a:p>
            <a:r>
              <a:rPr lang="hu-HU" dirty="0"/>
              <a:t>        "</a:t>
            </a:r>
            <a:r>
              <a:rPr lang="hu-HU" dirty="0" err="1"/>
              <a:t>nev</a:t>
            </a:r>
            <a:r>
              <a:rPr lang="hu-HU" dirty="0"/>
              <a:t>"=&gt;"Anna",</a:t>
            </a:r>
          </a:p>
          <a:p>
            <a:r>
              <a:rPr lang="hu-HU" dirty="0"/>
              <a:t>        "szak"=&gt;"Női szabó",</a:t>
            </a:r>
          </a:p>
          <a:p>
            <a:r>
              <a:rPr lang="hu-HU" dirty="0"/>
              <a:t>        "</a:t>
            </a:r>
            <a:r>
              <a:rPr lang="hu-HU" dirty="0" err="1"/>
              <a:t>szev</a:t>
            </a:r>
            <a:r>
              <a:rPr lang="hu-HU" dirty="0"/>
              <a:t>"=&gt;2003</a:t>
            </a:r>
          </a:p>
          <a:p>
            <a:r>
              <a:rPr lang="hu-HU" dirty="0"/>
              <a:t>    ]</a:t>
            </a:r>
          </a:p>
          <a:p>
            <a:r>
              <a:rPr lang="hu-HU" dirty="0"/>
              <a:t>]; 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900" y="2537288"/>
            <a:ext cx="1196444" cy="1303133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8828183" y="1517788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err="1" smtClean="0">
                <a:solidFill>
                  <a:srgbClr val="FF0000"/>
                </a:solidFill>
              </a:rPr>
              <a:t>RestFullApp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7" name="Lekerekített téglalap 6"/>
          <p:cNvSpPr/>
          <p:nvPr/>
        </p:nvSpPr>
        <p:spPr>
          <a:xfrm>
            <a:off x="7250545" y="1139857"/>
            <a:ext cx="4775200" cy="336748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3609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22069" y="137224"/>
            <a:ext cx="11665132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/>
              <a:t>A </a:t>
            </a:r>
            <a:r>
              <a:rPr lang="hu-HU" sz="2400" b="1" dirty="0"/>
              <a:t>PHP </a:t>
            </a:r>
            <a:r>
              <a:rPr lang="hu-HU" sz="2400" b="1" dirty="0" err="1"/>
              <a:t>szkriptek</a:t>
            </a:r>
            <a:r>
              <a:rPr lang="hu-HU" sz="2400" b="1" dirty="0"/>
              <a:t> bemenete </a:t>
            </a:r>
            <a:r>
              <a:rPr lang="hu-HU" sz="2400" dirty="0"/>
              <a:t>webes környezetben</a:t>
            </a:r>
          </a:p>
          <a:p>
            <a:r>
              <a:rPr lang="hu-HU" dirty="0" smtClean="0"/>
              <a:t>Weblapjaink </a:t>
            </a:r>
            <a:r>
              <a:rPr lang="hu-HU" dirty="0"/>
              <a:t>attól válnak </a:t>
            </a:r>
            <a:r>
              <a:rPr lang="hu-HU" b="1" dirty="0"/>
              <a:t>dinamikussá</a:t>
            </a:r>
            <a:r>
              <a:rPr lang="hu-HU" dirty="0"/>
              <a:t>, hogy </a:t>
            </a:r>
            <a:r>
              <a:rPr lang="hu-HU" b="1" dirty="0"/>
              <a:t>a körülményektől, a felhasználó tevékenységétől </a:t>
            </a:r>
            <a:r>
              <a:rPr lang="hu-HU" dirty="0"/>
              <a:t>függően </a:t>
            </a:r>
            <a:r>
              <a:rPr lang="hu-HU" b="1" dirty="0"/>
              <a:t>másképp működnek vagy mást jelenítenek meg</a:t>
            </a:r>
            <a:r>
              <a:rPr lang="hu-HU" dirty="0"/>
              <a:t>. Egy szerveroldali </a:t>
            </a:r>
            <a:r>
              <a:rPr lang="hu-HU" dirty="0" err="1"/>
              <a:t>szkriptnek</a:t>
            </a:r>
            <a:r>
              <a:rPr lang="hu-HU" dirty="0"/>
              <a:t> a </a:t>
            </a:r>
            <a:r>
              <a:rPr lang="hu-HU" b="1" dirty="0"/>
              <a:t>működését az adatok határozzák meg</a:t>
            </a:r>
            <a:r>
              <a:rPr lang="en-US" dirty="0"/>
              <a:t>, </a:t>
            </a:r>
            <a:r>
              <a:rPr lang="hu-HU" dirty="0"/>
              <a:t>a következő forrásokból érkezhetnek adatok:</a:t>
            </a:r>
          </a:p>
          <a:p>
            <a:pPr lvl="1"/>
            <a:r>
              <a:rPr lang="hu-HU" dirty="0"/>
              <a:t>•</a:t>
            </a:r>
            <a:r>
              <a:rPr lang="hu-HU" b="1" dirty="0"/>
              <a:t>Futtatókörnyezet paraméterei</a:t>
            </a:r>
            <a:r>
              <a:rPr lang="hu-HU" dirty="0"/>
              <a:t>: A </a:t>
            </a:r>
            <a:r>
              <a:rPr lang="hu-HU" dirty="0" err="1"/>
              <a:t>szkriptet</a:t>
            </a:r>
            <a:r>
              <a:rPr lang="hu-HU" dirty="0"/>
              <a:t> futtató webszerver által szolgáltatott adatok, amelyek </a:t>
            </a:r>
            <a:r>
              <a:rPr lang="hu-HU" dirty="0" err="1"/>
              <a:t>kiolvashatóak</a:t>
            </a:r>
            <a:r>
              <a:rPr lang="hu-HU" dirty="0"/>
              <a:t> vagy</a:t>
            </a:r>
            <a:r>
              <a:rPr lang="en-US" dirty="0"/>
              <a:t> </a:t>
            </a:r>
            <a:r>
              <a:rPr lang="hu-HU" dirty="0"/>
              <a:t>környezeti változók formájában (mint pl. a szerver szignatúrája), vagy natív PHP függvényekkel (pl. dátum és idő).</a:t>
            </a:r>
          </a:p>
          <a:p>
            <a:pPr lvl="1"/>
            <a:r>
              <a:rPr lang="hu-HU" dirty="0"/>
              <a:t>•</a:t>
            </a:r>
            <a:r>
              <a:rPr lang="hu-HU" b="1" dirty="0"/>
              <a:t>Tárolt adatok</a:t>
            </a:r>
            <a:r>
              <a:rPr lang="hu-HU" dirty="0"/>
              <a:t>: Ha adatainkat valamilyen módon eltároljuk, és az alapján generáljuk az oldalakat</a:t>
            </a:r>
            <a:endParaRPr lang="en-US" dirty="0"/>
          </a:p>
          <a:p>
            <a:pPr lvl="1"/>
            <a:r>
              <a:rPr lang="hu-HU" dirty="0"/>
              <a:t>•</a:t>
            </a:r>
            <a:r>
              <a:rPr lang="hu-HU" b="1" dirty="0"/>
              <a:t>Kliensről érkező adatok</a:t>
            </a:r>
            <a:r>
              <a:rPr lang="hu-HU" dirty="0"/>
              <a:t>: A böngészőben sokféleképpen adhatunk meg adatokat</a:t>
            </a:r>
            <a:r>
              <a:rPr lang="en-US" dirty="0"/>
              <a:t>.</a:t>
            </a:r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4646710" y="2891824"/>
            <a:ext cx="2349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/>
              <a:t>Kliensről érkező adatok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69" y="3261156"/>
            <a:ext cx="7836996" cy="917916"/>
          </a:xfrm>
          <a:prstGeom prst="rect">
            <a:avLst/>
          </a:prstGeom>
        </p:spPr>
      </p:pic>
      <p:sp>
        <p:nvSpPr>
          <p:cNvPr id="5" name="Téglalap 4"/>
          <p:cNvSpPr/>
          <p:nvPr/>
        </p:nvSpPr>
        <p:spPr>
          <a:xfrm>
            <a:off x="222069" y="4618651"/>
            <a:ext cx="116651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A böngészőben keletkező adatokból HTTP kérés lesz (1), és ebben a formában érkezik a szerverre. Itt a webszerver a HTTP kérést a CGI interfész szerint feldolgozza (2), majd a szkriptet elindítja, amely az adatokat beolvassa (3).</a:t>
            </a:r>
          </a:p>
        </p:txBody>
      </p:sp>
    </p:spTree>
    <p:extLst>
      <p:ext uri="{BB962C8B-B14F-4D97-AF65-F5344CB8AC3E}">
        <p14:creationId xmlns:p14="http://schemas.microsoft.com/office/powerpoint/2010/main" val="980355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48194" y="216100"/>
            <a:ext cx="117609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A</a:t>
            </a:r>
            <a:r>
              <a:rPr lang="hu-HU"/>
              <a:t> </a:t>
            </a:r>
            <a:r>
              <a:rPr lang="hu-HU" b="1"/>
              <a:t>HTTP kérés adatait </a:t>
            </a:r>
            <a:r>
              <a:rPr lang="hu-HU"/>
              <a:t>a webszerver a </a:t>
            </a:r>
            <a:r>
              <a:rPr lang="hu-HU" b="1"/>
              <a:t>CGI szabvány </a:t>
            </a:r>
            <a:r>
              <a:rPr lang="hu-HU"/>
              <a:t>alapján hogyan készíti elő a szkript számára. </a:t>
            </a:r>
            <a:r>
              <a:rPr lang="en-US"/>
              <a:t>A</a:t>
            </a:r>
            <a:r>
              <a:rPr lang="hu-HU"/>
              <a:t> HTTP kérés során a kérés körülményeiből, </a:t>
            </a:r>
            <a:r>
              <a:rPr lang="hu-HU">
                <a:solidFill>
                  <a:srgbClr val="C00000"/>
                </a:solidFill>
              </a:rPr>
              <a:t>az URL-ből és a HTTP fejlécekből</a:t>
            </a:r>
            <a:r>
              <a:rPr lang="hu-HU"/>
              <a:t> </a:t>
            </a:r>
            <a:r>
              <a:rPr lang="hu-HU" b="1"/>
              <a:t>környezeti változók lesznek</a:t>
            </a:r>
            <a:r>
              <a:rPr lang="hu-HU"/>
              <a:t>, a </a:t>
            </a:r>
            <a:r>
              <a:rPr lang="hu-HU">
                <a:solidFill>
                  <a:srgbClr val="C00000"/>
                </a:solidFill>
              </a:rPr>
              <a:t>HTTP üzenettörzs </a:t>
            </a:r>
            <a:r>
              <a:rPr lang="hu-HU"/>
              <a:t>pedig a </a:t>
            </a:r>
            <a:r>
              <a:rPr lang="hu-HU" b="1"/>
              <a:t>standard bemeneten jelenik </a:t>
            </a:r>
            <a:r>
              <a:rPr lang="hu-HU"/>
              <a:t>meg. A HTTP kérés egyes részei közül elsősorban az </a:t>
            </a:r>
            <a:r>
              <a:rPr lang="hu-HU" b="1"/>
              <a:t>URL &lt;query&gt;</a:t>
            </a:r>
            <a:r>
              <a:rPr lang="hu-HU"/>
              <a:t> része és az </a:t>
            </a:r>
            <a:r>
              <a:rPr lang="hu-HU" b="1"/>
              <a:t>üzenettörzs </a:t>
            </a:r>
            <a:r>
              <a:rPr lang="hu-HU"/>
              <a:t>tartalmazhat szabadon megadható </a:t>
            </a:r>
            <a:r>
              <a:rPr lang="hu-HU" b="1"/>
              <a:t>paramétereket</a:t>
            </a:r>
            <a:r>
              <a:rPr lang="hu-HU"/>
              <a:t>. Így a szkript számára felhasználó által megadott adat a </a:t>
            </a:r>
            <a:r>
              <a:rPr lang="hu-HU" b="1"/>
              <a:t>QUERY_STRING </a:t>
            </a:r>
            <a:r>
              <a:rPr lang="hu-HU"/>
              <a:t>környezeti változón és </a:t>
            </a:r>
            <a:r>
              <a:rPr lang="hu-HU" b="1"/>
              <a:t>a standard bemeneten </a:t>
            </a:r>
            <a:r>
              <a:rPr lang="hu-HU"/>
              <a:t>érkezhet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648" y="1693428"/>
            <a:ext cx="6194073" cy="4730906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378253" y="2581553"/>
            <a:ext cx="24253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Szabadon megadható paraméterek leképezése a HTTP kérésből a CGI szabvány szerint</a:t>
            </a:r>
            <a:r>
              <a:rPr lang="en-US"/>
              <a:t>:</a:t>
            </a: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88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56754" y="198009"/>
            <a:ext cx="118741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 smtClean="0"/>
              <a:t>Kliensoldalon </a:t>
            </a:r>
            <a:r>
              <a:rPr lang="hu-HU" dirty="0"/>
              <a:t>tipikusan </a:t>
            </a:r>
            <a:r>
              <a:rPr lang="hu-HU" b="1" dirty="0"/>
              <a:t>kérésszöveget állítunk elő</a:t>
            </a:r>
            <a:r>
              <a:rPr lang="hu-HU" dirty="0"/>
              <a:t>, amely vagy az </a:t>
            </a:r>
            <a:r>
              <a:rPr lang="hu-HU" b="1" dirty="0"/>
              <a:t>URL &lt;</a:t>
            </a:r>
            <a:r>
              <a:rPr lang="hu-HU" b="1" dirty="0" err="1"/>
              <a:t>query</a:t>
            </a:r>
            <a:r>
              <a:rPr lang="hu-HU" b="1" dirty="0"/>
              <a:t>&gt; </a:t>
            </a:r>
            <a:r>
              <a:rPr lang="hu-HU" dirty="0"/>
              <a:t>részében, vagy </a:t>
            </a:r>
            <a:r>
              <a:rPr lang="hu-HU" b="1" dirty="0"/>
              <a:t>HTTP üzenettörzsben </a:t>
            </a:r>
            <a:r>
              <a:rPr lang="hu-HU" dirty="0"/>
              <a:t>kerül elküldésre. 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8488" y="959961"/>
            <a:ext cx="7466563" cy="4409387"/>
          </a:xfrm>
          <a:prstGeom prst="rect">
            <a:avLst/>
          </a:prstGeom>
        </p:spPr>
      </p:pic>
      <p:sp>
        <p:nvSpPr>
          <p:cNvPr id="4" name="Téglalap 3"/>
          <p:cNvSpPr/>
          <p:nvPr/>
        </p:nvSpPr>
        <p:spPr>
          <a:xfrm>
            <a:off x="487680" y="1730986"/>
            <a:ext cx="2778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Kérésküldés lehetőségei a böngészőben és a kérésszöveg </a:t>
            </a:r>
            <a:r>
              <a:rPr lang="hu-HU" dirty="0" err="1"/>
              <a:t>leképezése</a:t>
            </a:r>
            <a:r>
              <a:rPr lang="hu-HU" dirty="0"/>
              <a:t> a HTTP kérés részeibe</a:t>
            </a:r>
            <a:r>
              <a:rPr lang="en-US" dirty="0"/>
              <a:t>:</a:t>
            </a:r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156754" y="5750932"/>
            <a:ext cx="12035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hu-HU" dirty="0"/>
              <a:t> környezeti változókban és a standard bemeneten megjelenő </a:t>
            </a:r>
            <a:r>
              <a:rPr lang="hu-HU" b="1" dirty="0"/>
              <a:t>adatokat</a:t>
            </a:r>
            <a:r>
              <a:rPr lang="hu-HU" dirty="0"/>
              <a:t>, a PHP </a:t>
            </a:r>
            <a:r>
              <a:rPr lang="hu-HU" b="1" dirty="0">
                <a:solidFill>
                  <a:srgbClr val="FF0000"/>
                </a:solidFill>
              </a:rPr>
              <a:t>szuperglobális asszociatív tömbként </a:t>
            </a:r>
            <a:r>
              <a:rPr lang="hu-HU" dirty="0"/>
              <a:t>készíti elő.</a:t>
            </a:r>
          </a:p>
        </p:txBody>
      </p:sp>
    </p:spTree>
    <p:extLst>
      <p:ext uri="{BB962C8B-B14F-4D97-AF65-F5344CB8AC3E}">
        <p14:creationId xmlns:p14="http://schemas.microsoft.com/office/powerpoint/2010/main" val="256969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69817" y="242390"/>
            <a:ext cx="120221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Az </a:t>
            </a:r>
            <a:r>
              <a:rPr lang="hu-HU" b="1" dirty="0"/>
              <a:t>URL &lt;</a:t>
            </a:r>
            <a:r>
              <a:rPr lang="hu-HU" b="1" dirty="0" err="1"/>
              <a:t>query</a:t>
            </a:r>
            <a:r>
              <a:rPr lang="hu-HU" b="1" dirty="0"/>
              <a:t>&gt; </a:t>
            </a:r>
            <a:r>
              <a:rPr lang="hu-HU" dirty="0"/>
              <a:t>részében érkező és </a:t>
            </a:r>
            <a:r>
              <a:rPr lang="hu-HU" b="1" dirty="0"/>
              <a:t>QUERY_STRING </a:t>
            </a:r>
            <a:r>
              <a:rPr lang="hu-HU" dirty="0"/>
              <a:t>környezeti változóban elérhető kérésszöveg részei a </a:t>
            </a:r>
            <a:r>
              <a:rPr lang="hu-HU" b="1" dirty="0"/>
              <a:t>$_GET </a:t>
            </a:r>
            <a:r>
              <a:rPr lang="hu-HU" dirty="0"/>
              <a:t>tömbben érhetőek el, ahol </a:t>
            </a:r>
            <a:r>
              <a:rPr lang="hu-HU" b="1" dirty="0"/>
              <a:t>név=érték </a:t>
            </a:r>
            <a:r>
              <a:rPr lang="hu-HU" dirty="0"/>
              <a:t>párosokból a tömb </a:t>
            </a:r>
            <a:r>
              <a:rPr lang="hu-HU" b="1" dirty="0"/>
              <a:t>kulcs =&gt; érték </a:t>
            </a:r>
            <a:r>
              <a:rPr lang="hu-HU" dirty="0"/>
              <a:t>párosai lesznek</a:t>
            </a:r>
            <a:r>
              <a:rPr lang="en-US" dirty="0"/>
              <a:t>:</a:t>
            </a:r>
          </a:p>
          <a:p>
            <a:pPr lvl="2"/>
            <a:r>
              <a:rPr lang="hu-HU" dirty="0"/>
              <a:t>&lt;?php</a:t>
            </a:r>
          </a:p>
          <a:p>
            <a:pPr lvl="2"/>
            <a:r>
              <a:rPr lang="hu-HU" dirty="0"/>
              <a:t>//kérésszöveg: alma=</a:t>
            </a:r>
            <a:r>
              <a:rPr lang="hu-HU" dirty="0" err="1"/>
              <a:t>piros&amp;korte</a:t>
            </a:r>
            <a:r>
              <a:rPr lang="hu-HU" dirty="0"/>
              <a:t>=</a:t>
            </a:r>
            <a:r>
              <a:rPr lang="hu-HU" dirty="0" err="1"/>
              <a:t>sarga</a:t>
            </a:r>
            <a:endParaRPr lang="hu-HU" dirty="0"/>
          </a:p>
          <a:p>
            <a:pPr lvl="2"/>
            <a:r>
              <a:rPr lang="hu-HU" dirty="0"/>
              <a:t>$_GET['alma'];  //"piros"</a:t>
            </a:r>
          </a:p>
          <a:p>
            <a:pPr lvl="2"/>
            <a:r>
              <a:rPr lang="hu-HU" dirty="0"/>
              <a:t>$_GET['</a:t>
            </a:r>
            <a:r>
              <a:rPr lang="hu-HU" dirty="0" err="1"/>
              <a:t>korte</a:t>
            </a:r>
            <a:r>
              <a:rPr lang="hu-HU" dirty="0"/>
              <a:t>']; //"</a:t>
            </a:r>
            <a:r>
              <a:rPr lang="hu-HU" dirty="0" err="1"/>
              <a:t>sarga</a:t>
            </a:r>
            <a:r>
              <a:rPr lang="hu-HU" dirty="0"/>
              <a:t>"</a:t>
            </a:r>
          </a:p>
          <a:p>
            <a:pPr lvl="2"/>
            <a:r>
              <a:rPr lang="hu-HU" dirty="0"/>
              <a:t>?&gt;</a:t>
            </a:r>
            <a:endParaRPr lang="en-US" dirty="0"/>
          </a:p>
          <a:p>
            <a:pPr lvl="2"/>
            <a:endParaRPr lang="hu-HU" dirty="0"/>
          </a:p>
          <a:p>
            <a:r>
              <a:rPr lang="hu-HU" dirty="0"/>
              <a:t>Az </a:t>
            </a:r>
            <a:r>
              <a:rPr lang="hu-HU" b="1" dirty="0"/>
              <a:t>üzenettörzsben érkező és a standard bemeneten </a:t>
            </a:r>
            <a:r>
              <a:rPr lang="hu-HU" dirty="0"/>
              <a:t>elérhető kérésszöveg adatai a </a:t>
            </a:r>
            <a:r>
              <a:rPr lang="hu-HU" b="1" dirty="0"/>
              <a:t>$_POST </a:t>
            </a:r>
            <a:r>
              <a:rPr lang="hu-HU" dirty="0"/>
              <a:t>szuperglobális tömb elemeiként érhetőek el</a:t>
            </a:r>
            <a:r>
              <a:rPr lang="en-US" dirty="0"/>
              <a:t>:</a:t>
            </a:r>
            <a:endParaRPr lang="hu-HU" dirty="0"/>
          </a:p>
          <a:p>
            <a:pPr lvl="2"/>
            <a:r>
              <a:rPr lang="hu-HU" dirty="0"/>
              <a:t>&lt;?php</a:t>
            </a:r>
          </a:p>
          <a:p>
            <a:pPr lvl="2"/>
            <a:r>
              <a:rPr lang="hu-HU" dirty="0"/>
              <a:t>//kérésszöveg: alma=</a:t>
            </a:r>
            <a:r>
              <a:rPr lang="hu-HU" dirty="0" err="1"/>
              <a:t>piros&amp;korte</a:t>
            </a:r>
            <a:r>
              <a:rPr lang="hu-HU" dirty="0"/>
              <a:t>=</a:t>
            </a:r>
            <a:r>
              <a:rPr lang="hu-HU" dirty="0" err="1"/>
              <a:t>sarga</a:t>
            </a:r>
            <a:endParaRPr lang="hu-HU" dirty="0"/>
          </a:p>
          <a:p>
            <a:pPr lvl="2"/>
            <a:r>
              <a:rPr lang="hu-HU" dirty="0"/>
              <a:t>$_POST['alma']; //"piros"</a:t>
            </a:r>
          </a:p>
          <a:p>
            <a:pPr lvl="2"/>
            <a:r>
              <a:rPr lang="hu-HU" dirty="0"/>
              <a:t>$_POST['</a:t>
            </a:r>
            <a:r>
              <a:rPr lang="hu-HU" dirty="0" err="1"/>
              <a:t>korte</a:t>
            </a:r>
            <a:r>
              <a:rPr lang="hu-HU" dirty="0"/>
              <a:t>'];    //"</a:t>
            </a:r>
            <a:r>
              <a:rPr lang="hu-HU" dirty="0" err="1"/>
              <a:t>sarga</a:t>
            </a:r>
            <a:r>
              <a:rPr lang="hu-HU" dirty="0"/>
              <a:t>"</a:t>
            </a:r>
          </a:p>
          <a:p>
            <a:pPr lvl="2"/>
            <a:r>
              <a:rPr lang="hu-HU" dirty="0"/>
              <a:t>?&gt;</a:t>
            </a:r>
          </a:p>
          <a:p>
            <a:endParaRPr lang="en-US" dirty="0"/>
          </a:p>
          <a:p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egyéb</a:t>
            </a:r>
            <a:r>
              <a:rPr lang="en-US" dirty="0"/>
              <a:t> </a:t>
            </a:r>
            <a:r>
              <a:rPr lang="en-US" dirty="0" err="1"/>
              <a:t>környezeti</a:t>
            </a:r>
            <a:r>
              <a:rPr lang="en-US" dirty="0"/>
              <a:t> </a:t>
            </a:r>
            <a:r>
              <a:rPr lang="en-US" dirty="0" err="1"/>
              <a:t>változókat</a:t>
            </a:r>
            <a:r>
              <a:rPr lang="en-US" dirty="0"/>
              <a:t> </a:t>
            </a:r>
            <a:r>
              <a:rPr lang="en-US" dirty="0" err="1"/>
              <a:t>pedig</a:t>
            </a:r>
            <a:r>
              <a:rPr lang="en-US" dirty="0"/>
              <a:t> a </a:t>
            </a:r>
            <a:r>
              <a:rPr lang="en-US" b="1" dirty="0"/>
              <a:t>$_SERVER </a:t>
            </a:r>
            <a:r>
              <a:rPr lang="en-US" b="1" dirty="0" err="1"/>
              <a:t>szuperglobális</a:t>
            </a:r>
            <a:r>
              <a:rPr lang="en-US" b="1" dirty="0"/>
              <a:t> </a:t>
            </a:r>
            <a:r>
              <a:rPr lang="en-US" b="1" dirty="0" err="1"/>
              <a:t>tömbön</a:t>
            </a:r>
            <a:r>
              <a:rPr lang="en-US" dirty="0"/>
              <a:t> </a:t>
            </a:r>
            <a:r>
              <a:rPr lang="en-US" dirty="0" err="1"/>
              <a:t>keresztül</a:t>
            </a:r>
            <a:r>
              <a:rPr lang="en-US" dirty="0"/>
              <a:t> </a:t>
            </a:r>
            <a:r>
              <a:rPr lang="en-US" dirty="0" err="1"/>
              <a:t>lehet</a:t>
            </a:r>
            <a:r>
              <a:rPr lang="en-US" dirty="0"/>
              <a:t> </a:t>
            </a:r>
            <a:r>
              <a:rPr lang="en-US" dirty="0" err="1"/>
              <a:t>kiolvasni</a:t>
            </a:r>
            <a:r>
              <a:rPr lang="en-US" dirty="0"/>
              <a:t>.</a:t>
            </a:r>
            <a:endParaRPr lang="hu-HU" dirty="0"/>
          </a:p>
          <a:p>
            <a:endParaRPr lang="hu-HU" dirty="0"/>
          </a:p>
        </p:txBody>
      </p:sp>
      <p:sp>
        <p:nvSpPr>
          <p:cNvPr id="3" name="Téglalap 2"/>
          <p:cNvSpPr/>
          <p:nvPr/>
        </p:nvSpPr>
        <p:spPr>
          <a:xfrm>
            <a:off x="269570" y="5765907"/>
            <a:ext cx="7128758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C00000"/>
                </a:solidFill>
              </a:rPr>
              <a:t>isset</a:t>
            </a:r>
            <a:r>
              <a:rPr lang="en-US" b="1" dirty="0">
                <a:solidFill>
                  <a:srgbClr val="C00000"/>
                </a:solidFill>
              </a:rPr>
              <a:t> () </a:t>
            </a:r>
            <a:r>
              <a:rPr lang="en-US" dirty="0"/>
              <a:t>function is used to check whether a variable is set or not.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 err="1"/>
              <a:t>isset</a:t>
            </a:r>
            <a:r>
              <a:rPr lang="en-US" dirty="0"/>
              <a:t>() function </a:t>
            </a:r>
            <a:r>
              <a:rPr lang="en-US" b="1" dirty="0"/>
              <a:t>return false </a:t>
            </a:r>
            <a:r>
              <a:rPr lang="en-US" dirty="0"/>
              <a:t>if testing variable contains a </a:t>
            </a:r>
            <a:r>
              <a:rPr lang="en-US" b="1" dirty="0"/>
              <a:t>NULL</a:t>
            </a:r>
            <a:r>
              <a:rPr lang="en-US" dirty="0"/>
              <a:t> value.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23277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97223" y="206188"/>
            <a:ext cx="1172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/>
              <a:t>Kódfejlesztés: </a:t>
            </a:r>
            <a:r>
              <a:rPr lang="hu-HU" dirty="0" smtClean="0"/>
              <a:t>CSR- tegyünk az index.html fájlba egy beviteli mezőt, ahová a felhasználó beírja a szak nevét és a szűrés gombra kattintva megjelennek a kívánt adatok!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6" y="1068058"/>
            <a:ext cx="3581710" cy="1996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309" y="986990"/>
            <a:ext cx="1889924" cy="2004234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304800" y="3206763"/>
            <a:ext cx="784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>
                <a:solidFill>
                  <a:srgbClr val="FF0000"/>
                </a:solidFill>
              </a:rPr>
              <a:t>Hogyan tudunk kliensoldalról </a:t>
            </a:r>
            <a:r>
              <a:rPr lang="hu-HU" b="1" dirty="0" smtClean="0">
                <a:solidFill>
                  <a:srgbClr val="FF0000"/>
                </a:solidFill>
              </a:rPr>
              <a:t>paramétert</a:t>
            </a:r>
            <a:r>
              <a:rPr lang="hu-HU" dirty="0" smtClean="0">
                <a:solidFill>
                  <a:srgbClr val="FF0000"/>
                </a:solidFill>
              </a:rPr>
              <a:t> átadni a szerver oldali php programnak?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71" y="4233991"/>
            <a:ext cx="11822487" cy="16809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Ellipszis 6"/>
          <p:cNvSpPr/>
          <p:nvPr/>
        </p:nvSpPr>
        <p:spPr>
          <a:xfrm>
            <a:off x="9269506" y="4079369"/>
            <a:ext cx="2008094" cy="9950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nyíllal 8"/>
          <p:cNvCxnSpPr>
            <a:stCxn id="7" idx="3"/>
          </p:cNvCxnSpPr>
          <p:nvPr/>
        </p:nvCxnSpPr>
        <p:spPr>
          <a:xfrm flipH="1">
            <a:off x="3765176" y="4928725"/>
            <a:ext cx="5798409" cy="340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Kép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0821" y="5666917"/>
            <a:ext cx="8005139" cy="468528"/>
          </a:xfrm>
          <a:prstGeom prst="rect">
            <a:avLst/>
          </a:prstGeom>
        </p:spPr>
      </p:pic>
      <p:sp>
        <p:nvSpPr>
          <p:cNvPr id="11" name="Szövegdoboz 10"/>
          <p:cNvSpPr txBox="1"/>
          <p:nvPr/>
        </p:nvSpPr>
        <p:spPr>
          <a:xfrm>
            <a:off x="600635" y="6355976"/>
            <a:ext cx="580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Postman</a:t>
            </a:r>
            <a:r>
              <a:rPr lang="hu-HU" dirty="0" smtClean="0"/>
              <a:t> segítségével teszteljük a </a:t>
            </a:r>
            <a:r>
              <a:rPr lang="hu-HU" dirty="0" err="1" smtClean="0"/>
              <a:t>diakFiltered.php</a:t>
            </a:r>
            <a:r>
              <a:rPr lang="hu-HU" dirty="0" smtClean="0"/>
              <a:t> API-</a:t>
            </a:r>
            <a:r>
              <a:rPr lang="hu-HU" dirty="0" err="1" smtClean="0"/>
              <a:t>nkat</a:t>
            </a:r>
            <a:r>
              <a:rPr lang="hu-HU" dirty="0" smtClean="0"/>
              <a:t>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06185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11931" y="490506"/>
            <a:ext cx="524896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 </a:t>
            </a:r>
            <a:r>
              <a:rPr lang="en-US" dirty="0"/>
              <a:t>PHP </a:t>
            </a:r>
            <a:r>
              <a:rPr lang="en-US" dirty="0" err="1"/>
              <a:t>állományoknak</a:t>
            </a:r>
            <a:r>
              <a:rPr lang="en-US" dirty="0"/>
              <a:t> a </a:t>
            </a:r>
            <a:r>
              <a:rPr lang="en-US" b="1" dirty="0"/>
              <a:t>.</a:t>
            </a:r>
            <a:r>
              <a:rPr lang="en-US" b="1" dirty="0" err="1"/>
              <a:t>php</a:t>
            </a:r>
            <a:r>
              <a:rPr lang="en-US" dirty="0"/>
              <a:t> a </a:t>
            </a:r>
            <a:r>
              <a:rPr lang="en-US" dirty="0" err="1"/>
              <a:t>tipikus</a:t>
            </a:r>
            <a:r>
              <a:rPr lang="en-US" dirty="0"/>
              <a:t> </a:t>
            </a:r>
            <a:r>
              <a:rPr lang="en-US" dirty="0" err="1"/>
              <a:t>kiterjesztése</a:t>
            </a:r>
            <a:r>
              <a:rPr lang="en-US" dirty="0"/>
              <a:t>. </a:t>
            </a:r>
          </a:p>
          <a:p>
            <a:pPr>
              <a:lnSpc>
                <a:spcPct val="150000"/>
              </a:lnSpc>
            </a:pPr>
            <a:r>
              <a:rPr lang="en-US" dirty="0"/>
              <a:t>A PHP </a:t>
            </a:r>
            <a:r>
              <a:rPr lang="en-US" dirty="0" err="1"/>
              <a:t>szkript</a:t>
            </a:r>
            <a:r>
              <a:rPr lang="en-US" dirty="0"/>
              <a:t> </a:t>
            </a:r>
            <a:r>
              <a:rPr lang="en-US" dirty="0" err="1"/>
              <a:t>meghívását</a:t>
            </a:r>
            <a:r>
              <a:rPr lang="en-US" dirty="0"/>
              <a:t> </a:t>
            </a:r>
            <a:r>
              <a:rPr lang="en-US" b="1" dirty="0" err="1" smtClean="0"/>
              <a:t>kliensoldalon</a:t>
            </a:r>
            <a:r>
              <a:rPr lang="hu-HU" b="1" dirty="0" smtClean="0"/>
              <a:t> is lehet</a:t>
            </a:r>
            <a:r>
              <a:rPr lang="en-US" b="1" dirty="0" smtClean="0"/>
              <a:t> </a:t>
            </a:r>
            <a:r>
              <a:rPr lang="en-US" b="1" dirty="0" err="1"/>
              <a:t>kezdeményezni</a:t>
            </a:r>
            <a:r>
              <a:rPr lang="en-US" dirty="0"/>
              <a:t>, pl. a </a:t>
            </a:r>
            <a:r>
              <a:rPr lang="en-US" dirty="0" err="1"/>
              <a:t>böngésző</a:t>
            </a:r>
            <a:r>
              <a:rPr lang="en-US" dirty="0"/>
              <a:t> </a:t>
            </a:r>
            <a:r>
              <a:rPr lang="en-US" dirty="0" err="1"/>
              <a:t>címsorába</a:t>
            </a:r>
            <a:r>
              <a:rPr lang="en-US" dirty="0"/>
              <a:t> </a:t>
            </a:r>
            <a:r>
              <a:rPr lang="en-US" dirty="0" err="1"/>
              <a:t>írva</a:t>
            </a:r>
            <a:r>
              <a:rPr lang="en-US" dirty="0"/>
              <a:t> a PHP </a:t>
            </a:r>
            <a:r>
              <a:rPr lang="en-US" dirty="0" err="1"/>
              <a:t>állomány</a:t>
            </a:r>
            <a:r>
              <a:rPr lang="en-US" dirty="0"/>
              <a:t>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elérési</a:t>
            </a:r>
            <a:r>
              <a:rPr lang="en-US" dirty="0"/>
              <a:t> </a:t>
            </a:r>
            <a:r>
              <a:rPr lang="en-US" dirty="0" err="1"/>
              <a:t>útvonalát</a:t>
            </a:r>
            <a:r>
              <a:rPr lang="en-US" dirty="0"/>
              <a:t>. </a:t>
            </a:r>
            <a:r>
              <a:rPr lang="en-US" dirty="0" err="1"/>
              <a:t>Például</a:t>
            </a:r>
            <a:r>
              <a:rPr lang="en-US" dirty="0"/>
              <a:t>:</a:t>
            </a:r>
            <a:endParaRPr lang="hu-HU" dirty="0"/>
          </a:p>
          <a:p>
            <a:pPr lvl="2">
              <a:lnSpc>
                <a:spcPct val="150000"/>
              </a:lnSpc>
            </a:pPr>
            <a:r>
              <a:rPr lang="en-US" dirty="0"/>
              <a:t>http://localhost/peldak/pelda.php </a:t>
            </a:r>
            <a:endParaRPr lang="hu-HU" dirty="0"/>
          </a:p>
          <a:p>
            <a:pPr>
              <a:lnSpc>
                <a:spcPct val="150000"/>
              </a:lnSpc>
            </a:pPr>
            <a:r>
              <a:rPr lang="en-US" b="1" dirty="0"/>
              <a:t>A </a:t>
            </a:r>
            <a:r>
              <a:rPr lang="en-US" b="1" dirty="0" err="1"/>
              <a:t>webszerver</a:t>
            </a:r>
            <a:r>
              <a:rPr lang="en-US" b="1" dirty="0"/>
              <a:t> a </a:t>
            </a:r>
            <a:r>
              <a:rPr lang="en-US" b="1" dirty="0">
                <a:solidFill>
                  <a:srgbClr val="FF0000"/>
                </a:solidFill>
              </a:rPr>
              <a:t>.</a:t>
            </a:r>
            <a:r>
              <a:rPr lang="en-US" b="1" dirty="0" err="1">
                <a:solidFill>
                  <a:srgbClr val="FF0000"/>
                </a:solidFill>
              </a:rPr>
              <a:t>php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/>
              <a:t>kiterjesztést</a:t>
            </a:r>
            <a:r>
              <a:rPr lang="en-US" b="1" dirty="0"/>
              <a:t> </a:t>
            </a:r>
            <a:r>
              <a:rPr lang="en-US" b="1" dirty="0" err="1"/>
              <a:t>látva</a:t>
            </a:r>
            <a:r>
              <a:rPr lang="en-US" b="1" dirty="0"/>
              <a:t> </a:t>
            </a:r>
            <a:r>
              <a:rPr lang="en-US" b="1" dirty="0" err="1"/>
              <a:t>előkeresi</a:t>
            </a:r>
            <a:r>
              <a:rPr lang="en-US" b="1" dirty="0"/>
              <a:t> a </a:t>
            </a:r>
            <a:r>
              <a:rPr lang="en-US" b="1" dirty="0" err="1"/>
              <a:t>fájlrendszerből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igényelt</a:t>
            </a:r>
            <a:r>
              <a:rPr lang="en-US" b="1" dirty="0"/>
              <a:t> </a:t>
            </a:r>
            <a:r>
              <a:rPr lang="en-US" b="1" dirty="0" err="1"/>
              <a:t>állományt</a:t>
            </a:r>
            <a:r>
              <a:rPr lang="en-US" b="1" dirty="0"/>
              <a:t>, </a:t>
            </a:r>
            <a:r>
              <a:rPr lang="en-US" b="1" dirty="0" err="1"/>
              <a:t>majd</a:t>
            </a:r>
            <a:r>
              <a:rPr lang="en-US" b="1" dirty="0"/>
              <a:t> </a:t>
            </a:r>
            <a:r>
              <a:rPr lang="en-US" b="1" dirty="0" err="1"/>
              <a:t>azt</a:t>
            </a:r>
            <a:r>
              <a:rPr lang="en-US" b="1" dirty="0"/>
              <a:t> </a:t>
            </a:r>
            <a:r>
              <a:rPr lang="en-US" b="1" dirty="0" err="1"/>
              <a:t>átadja</a:t>
            </a:r>
            <a:r>
              <a:rPr lang="en-US" b="1" dirty="0"/>
              <a:t> a PHP </a:t>
            </a:r>
            <a:r>
              <a:rPr lang="en-US" b="1" dirty="0" err="1"/>
              <a:t>értelmezőnek</a:t>
            </a:r>
            <a:r>
              <a:rPr lang="en-US" b="1" dirty="0"/>
              <a:t>, </a:t>
            </a:r>
            <a:r>
              <a:rPr lang="en-US" b="1" dirty="0" err="1"/>
              <a:t>amely</a:t>
            </a:r>
            <a:r>
              <a:rPr lang="en-US" b="1" dirty="0"/>
              <a:t> </a:t>
            </a:r>
            <a:r>
              <a:rPr lang="en-US" b="1" dirty="0" err="1"/>
              <a:t>végrehajtja</a:t>
            </a:r>
            <a:r>
              <a:rPr lang="en-US" b="1" dirty="0"/>
              <a:t> </a:t>
            </a:r>
            <a:r>
              <a:rPr lang="en-US" b="1" dirty="0" err="1"/>
              <a:t>az</a:t>
            </a:r>
            <a:r>
              <a:rPr lang="en-US" b="1" dirty="0"/>
              <a:t> </a:t>
            </a:r>
            <a:r>
              <a:rPr lang="en-US" b="1" dirty="0" err="1"/>
              <a:t>állományban</a:t>
            </a:r>
            <a:r>
              <a:rPr lang="en-US" b="1" dirty="0"/>
              <a:t> </a:t>
            </a:r>
            <a:r>
              <a:rPr lang="en-US" b="1" dirty="0" err="1"/>
              <a:t>lévő</a:t>
            </a:r>
            <a:r>
              <a:rPr lang="en-US" b="1" dirty="0"/>
              <a:t> </a:t>
            </a:r>
            <a:r>
              <a:rPr lang="en-US" b="1" dirty="0" err="1"/>
              <a:t>kódot</a:t>
            </a:r>
            <a:r>
              <a:rPr lang="en-US" b="1" dirty="0"/>
              <a:t>,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annak</a:t>
            </a:r>
            <a:r>
              <a:rPr lang="en-US" b="1" dirty="0"/>
              <a:t> </a:t>
            </a:r>
            <a:r>
              <a:rPr lang="en-US" b="1" dirty="0" err="1"/>
              <a:t>kimenetét</a:t>
            </a:r>
            <a:r>
              <a:rPr lang="en-US" b="1" dirty="0"/>
              <a:t> a </a:t>
            </a:r>
            <a:r>
              <a:rPr lang="en-US" b="1" dirty="0" err="1"/>
              <a:t>webszerver</a:t>
            </a:r>
            <a:r>
              <a:rPr lang="en-US" b="1" dirty="0"/>
              <a:t> </a:t>
            </a:r>
            <a:r>
              <a:rPr lang="en-US" b="1" dirty="0" err="1"/>
              <a:t>továbbítja</a:t>
            </a:r>
            <a:r>
              <a:rPr lang="en-US" b="1" dirty="0"/>
              <a:t> a </a:t>
            </a:r>
            <a:r>
              <a:rPr lang="en-US" b="1" dirty="0" err="1"/>
              <a:t>kliensnek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 A PHP </a:t>
            </a:r>
            <a:r>
              <a:rPr lang="en-US" dirty="0" err="1"/>
              <a:t>állomány</a:t>
            </a:r>
            <a:r>
              <a:rPr lang="en-US" dirty="0"/>
              <a:t> </a:t>
            </a:r>
            <a:r>
              <a:rPr lang="en-US" dirty="0" err="1"/>
              <a:t>célja</a:t>
            </a:r>
            <a:r>
              <a:rPr lang="en-US" dirty="0"/>
              <a:t> </a:t>
            </a:r>
            <a:r>
              <a:rPr lang="en-US" dirty="0" smtClean="0"/>
              <a:t>,</a:t>
            </a:r>
            <a:r>
              <a:rPr lang="hu-HU" dirty="0" smtClean="0"/>
              <a:t> SSR esetén</a:t>
            </a:r>
            <a:r>
              <a:rPr lang="en-US" dirty="0" smtClean="0"/>
              <a:t> </a:t>
            </a:r>
            <a:r>
              <a:rPr lang="en-US" dirty="0" err="1"/>
              <a:t>hogy</a:t>
            </a:r>
            <a:r>
              <a:rPr lang="en-US" dirty="0"/>
              <a:t> a </a:t>
            </a:r>
            <a:r>
              <a:rPr lang="en-US" dirty="0" err="1"/>
              <a:t>megfelelő</a:t>
            </a:r>
            <a:r>
              <a:rPr lang="en-US" dirty="0"/>
              <a:t> </a:t>
            </a:r>
            <a:r>
              <a:rPr lang="en-US" dirty="0" err="1"/>
              <a:t>webes</a:t>
            </a:r>
            <a:r>
              <a:rPr lang="en-US" dirty="0"/>
              <a:t> </a:t>
            </a:r>
            <a:r>
              <a:rPr lang="en-US" dirty="0" err="1"/>
              <a:t>tartalmat</a:t>
            </a:r>
            <a:r>
              <a:rPr lang="en-US" dirty="0"/>
              <a:t> (HTML </a:t>
            </a:r>
            <a:r>
              <a:rPr lang="en-US" dirty="0" err="1"/>
              <a:t>dokumentum</a:t>
            </a:r>
            <a:r>
              <a:rPr lang="en-US" dirty="0"/>
              <a:t>, CSS, </a:t>
            </a:r>
            <a:r>
              <a:rPr lang="en-US" dirty="0" err="1"/>
              <a:t>kép</a:t>
            </a:r>
            <a:r>
              <a:rPr lang="en-US" dirty="0"/>
              <a:t>, JavaScript </a:t>
            </a:r>
            <a:r>
              <a:rPr lang="en-US" dirty="0" err="1"/>
              <a:t>állomány</a:t>
            </a:r>
            <a:r>
              <a:rPr lang="en-US" dirty="0"/>
              <a:t>) </a:t>
            </a:r>
            <a:r>
              <a:rPr lang="en-US" dirty="0" err="1" smtClean="0"/>
              <a:t>előállítsa</a:t>
            </a:r>
            <a:r>
              <a:rPr lang="hu-HU" dirty="0"/>
              <a:t>,</a:t>
            </a:r>
            <a:r>
              <a:rPr lang="hu-HU" dirty="0" smtClean="0"/>
              <a:t> CSR esetén pedig a szükséges adatokat adja át a kliens oldalnak.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682" y="265892"/>
            <a:ext cx="6564659" cy="453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4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1" y="102150"/>
            <a:ext cx="6027942" cy="624132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877" y="189118"/>
            <a:ext cx="5241029" cy="358004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746" y="3895268"/>
            <a:ext cx="5639289" cy="279678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29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989" y="115792"/>
            <a:ext cx="7083329" cy="66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8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46" y="450375"/>
            <a:ext cx="11369985" cy="601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2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563" y="168464"/>
            <a:ext cx="6163161" cy="2547440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459523" y="0"/>
            <a:ext cx="1033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000" b="1"/>
              <a:t>Fájl</a:t>
            </a:r>
            <a:r>
              <a:rPr lang="hu-HU"/>
              <a:t> :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369" y="2884368"/>
            <a:ext cx="6857720" cy="397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7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968" y="180784"/>
            <a:ext cx="9781535" cy="66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2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464" y="1295215"/>
            <a:ext cx="8215072" cy="4267570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3050430" y="5691971"/>
            <a:ext cx="5943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dcodemania.com/post/restful-api-using-php-oop-pdo</a:t>
            </a:r>
            <a:r>
              <a:rPr lang="hu-HU" dirty="0" smtClean="0"/>
              <a:t>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36008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2006221" y="907029"/>
            <a:ext cx="840702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-- </a:t>
            </a:r>
            <a:r>
              <a:rPr lang="hu-HU" b="1"/>
              <a:t>Tábla létrehozása</a:t>
            </a:r>
          </a:p>
          <a:p>
            <a:r>
              <a:rPr lang="hu-HU"/>
              <a:t>create table filmek (</a:t>
            </a:r>
          </a:p>
          <a:p>
            <a:pPr lvl="1"/>
            <a:r>
              <a:rPr lang="hu-HU"/>
              <a:t>  id integer primary key,</a:t>
            </a:r>
          </a:p>
          <a:p>
            <a:pPr lvl="1"/>
            <a:r>
              <a:rPr lang="hu-HU"/>
              <a:t>  cim varchar(40),</a:t>
            </a:r>
          </a:p>
          <a:p>
            <a:pPr lvl="1"/>
            <a:r>
              <a:rPr lang="hu-HU"/>
              <a:t>  rendezo varchar(20),</a:t>
            </a:r>
          </a:p>
          <a:p>
            <a:pPr lvl="1"/>
            <a:r>
              <a:rPr lang="hu-HU"/>
              <a:t>  ev integer);</a:t>
            </a:r>
          </a:p>
          <a:p>
            <a:endParaRPr lang="hu-HU"/>
          </a:p>
          <a:p>
            <a:r>
              <a:rPr lang="hu-HU"/>
              <a:t>-- </a:t>
            </a:r>
            <a:r>
              <a:rPr lang="hu-HU" b="1"/>
              <a:t>Lekérdezés</a:t>
            </a:r>
          </a:p>
          <a:p>
            <a:r>
              <a:rPr lang="hu-HU"/>
              <a:t>select id, cim from filmek;</a:t>
            </a:r>
          </a:p>
          <a:p>
            <a:r>
              <a:rPr lang="hu-HU"/>
              <a:t>select id, cim from filmek where id &gt; 10;</a:t>
            </a:r>
          </a:p>
          <a:p>
            <a:endParaRPr lang="hu-HU"/>
          </a:p>
          <a:p>
            <a:r>
              <a:rPr lang="hu-HU" b="1"/>
              <a:t>-- Beszúrás</a:t>
            </a:r>
          </a:p>
          <a:p>
            <a:r>
              <a:rPr lang="hu-HU"/>
              <a:t>insert into filmek (cim, rendezo, ev) </a:t>
            </a:r>
            <a:r>
              <a:rPr lang="en-US"/>
              <a:t> </a:t>
            </a:r>
            <a:r>
              <a:rPr lang="hu-HU"/>
              <a:t>values ('A hobbit 2', 'Michael Jackson', 2013);</a:t>
            </a:r>
          </a:p>
          <a:p>
            <a:endParaRPr lang="hu-HU"/>
          </a:p>
          <a:p>
            <a:r>
              <a:rPr lang="hu-HU" b="1"/>
              <a:t>-- Módosítás</a:t>
            </a:r>
          </a:p>
          <a:p>
            <a:r>
              <a:rPr lang="hu-HU"/>
              <a:t>update filmek </a:t>
            </a:r>
          </a:p>
          <a:p>
            <a:r>
              <a:rPr lang="hu-HU"/>
              <a:t>  set cim = 'A hobbit: Smaug Pusztasága', rendezo = 'Peter Jackson'   where id = 11;</a:t>
            </a:r>
          </a:p>
          <a:p>
            <a:endParaRPr lang="hu-HU"/>
          </a:p>
          <a:p>
            <a:r>
              <a:rPr lang="hu-HU" b="1"/>
              <a:t>-- Törlés</a:t>
            </a:r>
          </a:p>
          <a:p>
            <a:r>
              <a:rPr lang="hu-HU"/>
              <a:t>delete from filmek where id = 12;</a:t>
            </a:r>
          </a:p>
        </p:txBody>
      </p:sp>
      <p:sp>
        <p:nvSpPr>
          <p:cNvPr id="3" name="Téglalap 2"/>
          <p:cNvSpPr/>
          <p:nvPr/>
        </p:nvSpPr>
        <p:spPr>
          <a:xfrm>
            <a:off x="4749601" y="0"/>
            <a:ext cx="23657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800" b="1"/>
              <a:t>SQL utasítások</a:t>
            </a:r>
          </a:p>
        </p:txBody>
      </p:sp>
    </p:spTree>
    <p:extLst>
      <p:ext uri="{BB962C8B-B14F-4D97-AF65-F5344CB8AC3E}">
        <p14:creationId xmlns:p14="http://schemas.microsoft.com/office/powerpoint/2010/main" val="35708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48" y="764559"/>
            <a:ext cx="11861152" cy="506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997" y="100865"/>
            <a:ext cx="5595582" cy="3794472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141027" y="3995678"/>
            <a:ext cx="120509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/>
              <a:t>Ha a tárhelyszolgáltató nem nyújt MySQL szolgáltatást, vagy a MySQL nem tudja megfelelően</a:t>
            </a:r>
            <a:r>
              <a:rPr lang="en-US"/>
              <a:t> </a:t>
            </a:r>
            <a:r>
              <a:rPr lang="hu-HU"/>
              <a:t>kiszolgálni a nagy terhelést, megoldás lehet másik adatbázis-kezelő szerver használata.</a:t>
            </a:r>
            <a:r>
              <a:rPr lang="en-US"/>
              <a:t> </a:t>
            </a:r>
            <a:r>
              <a:rPr lang="hu-HU"/>
              <a:t>Többnyire a PostgreSQL69, Microsoft SQL Server70, vagy az Oracle Database</a:t>
            </a:r>
            <a:r>
              <a:rPr lang="en-US"/>
              <a:t>.</a:t>
            </a:r>
          </a:p>
          <a:p>
            <a:r>
              <a:rPr lang="hu-HU"/>
              <a:t>Ezekhez is használhatunk PHP-ben natív </a:t>
            </a:r>
            <a:r>
              <a:rPr lang="hu-HU" b="1"/>
              <a:t>illesztő eszközöket</a:t>
            </a:r>
            <a:r>
              <a:rPr lang="hu-HU"/>
              <a:t>, egyre elterjedtebb megoldás az </a:t>
            </a:r>
            <a:r>
              <a:rPr lang="hu-HU" b="1">
                <a:solidFill>
                  <a:srgbClr val="C00000"/>
                </a:solidFill>
              </a:rPr>
              <a:t>adatbázis absztrakció</a:t>
            </a:r>
            <a:r>
              <a:rPr lang="en-US" b="1">
                <a:solidFill>
                  <a:srgbClr val="C00000"/>
                </a:solidFill>
              </a:rPr>
              <a:t> </a:t>
            </a:r>
            <a:r>
              <a:rPr lang="hu-HU"/>
              <a:t>alkalmazása.</a:t>
            </a:r>
          </a:p>
          <a:p>
            <a:r>
              <a:rPr lang="hu-HU"/>
              <a:t>Nézzünk át az absztrakció néhány fontos előnyét: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b="1"/>
              <a:t>függetlenedés az adatbázis-kezelő rendszertől </a:t>
            </a:r>
            <a:r>
              <a:rPr lang="hu-HU"/>
              <a:t>(pl. MySQL helyett Oracle használata)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b="1"/>
              <a:t>függetlenedés az adatbázis-kezelő verziótól</a:t>
            </a:r>
            <a:r>
              <a:rPr lang="hu-HU"/>
              <a:t> (az újabb verzió előnyeinek kihasználásához</a:t>
            </a:r>
            <a:r>
              <a:rPr lang="en-US"/>
              <a:t> </a:t>
            </a:r>
            <a:r>
              <a:rPr lang="hu-HU"/>
              <a:t>nem kell lemondani a régebbi verziókkal való kompatibilitásról sem)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/>
              <a:t>az egyes rendszerek specialitásaival nem kell foglalkoznunk, </a:t>
            </a:r>
            <a:r>
              <a:rPr lang="hu-HU" b="1"/>
              <a:t>nem kell specialistává</a:t>
            </a:r>
            <a:r>
              <a:rPr lang="en-US" b="1"/>
              <a:t> </a:t>
            </a:r>
            <a:r>
              <a:rPr lang="hu-HU" b="1"/>
              <a:t>válnunk</a:t>
            </a:r>
          </a:p>
        </p:txBody>
      </p:sp>
    </p:spTree>
    <p:extLst>
      <p:ext uri="{BB962C8B-B14F-4D97-AF65-F5344CB8AC3E}">
        <p14:creationId xmlns:p14="http://schemas.microsoft.com/office/powerpoint/2010/main" val="445513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163773" y="219586"/>
            <a:ext cx="1188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u-HU" sz="3600" dirty="0"/>
              <a:t>Az adatbázis absztrakciós réteg</a:t>
            </a:r>
          </a:p>
          <a:p>
            <a:r>
              <a:rPr lang="hu-HU" dirty="0"/>
              <a:t>Az adatbázis absztrakció lényege az adatbázis absztrakciós réteg fogalmán keresztül érthető</a:t>
            </a:r>
            <a:r>
              <a:rPr lang="en-US" dirty="0"/>
              <a:t> </a:t>
            </a:r>
            <a:r>
              <a:rPr lang="hu-HU" dirty="0"/>
              <a:t>meg. </a:t>
            </a:r>
            <a:r>
              <a:rPr lang="hu-HU" dirty="0" err="1"/>
              <a:t>Enélkül</a:t>
            </a:r>
            <a:r>
              <a:rPr lang="hu-HU" dirty="0"/>
              <a:t> egy adatbázis alapú alkalmazás </a:t>
            </a:r>
            <a:r>
              <a:rPr lang="hu-HU" b="1" dirty="0"/>
              <a:t>a forráskód tetszőleges részein szétszórva</a:t>
            </a:r>
            <a:r>
              <a:rPr lang="en-US" b="1" dirty="0"/>
              <a:t> </a:t>
            </a:r>
            <a:r>
              <a:rPr lang="hu-HU" b="1" dirty="0"/>
              <a:t>tartalmaz olyan kódrészeket</a:t>
            </a:r>
            <a:r>
              <a:rPr lang="hu-HU" dirty="0"/>
              <a:t>, amelyek az adott natív adatbázissal való </a:t>
            </a:r>
            <a:r>
              <a:rPr lang="hu-HU" b="1" dirty="0"/>
              <a:t>kommunikációért</a:t>
            </a:r>
            <a:r>
              <a:rPr lang="en-US" b="1" dirty="0"/>
              <a:t> </a:t>
            </a:r>
            <a:r>
              <a:rPr lang="hu-HU" b="1" dirty="0"/>
              <a:t>felelősek</a:t>
            </a:r>
            <a:r>
              <a:rPr lang="hu-HU" dirty="0"/>
              <a:t>. Ezzel szemben az adatbázis absztrakciós réteg segítségével a </a:t>
            </a:r>
            <a:r>
              <a:rPr lang="hu-HU" b="1" dirty="0">
                <a:solidFill>
                  <a:srgbClr val="C00000"/>
                </a:solidFill>
              </a:rPr>
              <a:t>kommunikáció központilag</a:t>
            </a:r>
          </a:p>
          <a:p>
            <a:r>
              <a:rPr lang="hu-HU" b="1" dirty="0">
                <a:solidFill>
                  <a:srgbClr val="C00000"/>
                </a:solidFill>
              </a:rPr>
              <a:t>menedzselve valósulhat meg.</a:t>
            </a:r>
            <a:r>
              <a:rPr lang="en-US" b="1" dirty="0">
                <a:solidFill>
                  <a:srgbClr val="C00000"/>
                </a:solidFill>
              </a:rPr>
              <a:t>  </a:t>
            </a:r>
            <a:r>
              <a:rPr lang="hu-HU" dirty="0"/>
              <a:t>Erre is létezik többféle megoldás, de talán a legelterjedtebb a </a:t>
            </a:r>
            <a:r>
              <a:rPr lang="hu-HU" b="1" dirty="0">
                <a:solidFill>
                  <a:srgbClr val="C00000"/>
                </a:solidFill>
              </a:rPr>
              <a:t>PDO (PHP Data </a:t>
            </a:r>
            <a:r>
              <a:rPr lang="hu-HU" b="1" dirty="0" err="1">
                <a:solidFill>
                  <a:srgbClr val="C00000"/>
                </a:solidFill>
              </a:rPr>
              <a:t>Objects</a:t>
            </a:r>
            <a:r>
              <a:rPr lang="hu-HU" b="1" dirty="0">
                <a:solidFill>
                  <a:srgbClr val="C00000"/>
                </a:solidFill>
              </a:rPr>
              <a:t>).</a:t>
            </a:r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47" y="2114796"/>
            <a:ext cx="6013237" cy="47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2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68987" cy="4217688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69" y="2021142"/>
            <a:ext cx="5519431" cy="483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09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F76D5911-3156-4E04-A51E-C2B57340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85175"/>
            <a:ext cx="10039350" cy="527783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3E917A55-7887-47A7-BC89-394E70F1A87B}"/>
              </a:ext>
            </a:extLst>
          </p:cNvPr>
          <p:cNvSpPr/>
          <p:nvPr/>
        </p:nvSpPr>
        <p:spPr>
          <a:xfrm>
            <a:off x="241495" y="5882754"/>
            <a:ext cx="117090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PDO is a database access layer which provides a fast and consistent interface for accessing and managing databases in PHP applications.  Every DBMS has specific PDO driver(s) that must be installed when you are using PDO in PHP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67399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44" y="0"/>
            <a:ext cx="8358148" cy="2696867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913" y="2729510"/>
            <a:ext cx="8256979" cy="412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1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75" y="146926"/>
            <a:ext cx="10433500" cy="656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405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450376" y="174599"/>
            <a:ext cx="11932693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hu-HU" dirty="0"/>
              <a:t>Néhány példán keresztül nézzük meg </a:t>
            </a:r>
            <a:r>
              <a:rPr lang="hu-HU" sz="3200" dirty="0"/>
              <a:t>az alapvetőbb PDO szolgáltatásokat</a:t>
            </a:r>
            <a:r>
              <a:rPr lang="en-US" dirty="0"/>
              <a:t>:</a:t>
            </a:r>
            <a:endParaRPr lang="hu-HU" dirty="0"/>
          </a:p>
          <a:p>
            <a:pPr>
              <a:spcAft>
                <a:spcPts val="600"/>
              </a:spcAft>
            </a:pPr>
            <a:r>
              <a:rPr lang="hu-HU" dirty="0"/>
              <a:t>A megértéshez szükséges lehet a </a:t>
            </a:r>
            <a:r>
              <a:rPr lang="hu-HU" b="1" dirty="0"/>
              <a:t>PHP objektumorientált</a:t>
            </a:r>
            <a:r>
              <a:rPr lang="hu-HU" dirty="0"/>
              <a:t> lehetőségeinek ismeretére.</a:t>
            </a:r>
          </a:p>
          <a:p>
            <a:pPr>
              <a:spcAft>
                <a:spcPts val="600"/>
              </a:spcAft>
            </a:pPr>
            <a:r>
              <a:rPr lang="hu-HU" b="1" dirty="0"/>
              <a:t>Kapcsolódás adatbázishoz:</a:t>
            </a:r>
            <a:endParaRPr lang="en-US" b="1" dirty="0"/>
          </a:p>
          <a:p>
            <a:pPr lvl="1"/>
            <a:r>
              <a:rPr lang="hu-HU" b="1" dirty="0">
                <a:solidFill>
                  <a:srgbClr val="0070C0"/>
                </a:solidFill>
              </a:rPr>
              <a:t>$db = </a:t>
            </a:r>
            <a:r>
              <a:rPr lang="hu-HU" b="1" dirty="0" err="1">
                <a:solidFill>
                  <a:srgbClr val="0070C0"/>
                </a:solidFill>
              </a:rPr>
              <a:t>new</a:t>
            </a:r>
            <a:r>
              <a:rPr lang="hu-HU" b="1" dirty="0">
                <a:solidFill>
                  <a:srgbClr val="0070C0"/>
                </a:solidFill>
              </a:rPr>
              <a:t> PDO('</a:t>
            </a:r>
            <a:r>
              <a:rPr lang="hu-HU" b="1" dirty="0" err="1">
                <a:solidFill>
                  <a:srgbClr val="0070C0"/>
                </a:solidFill>
              </a:rPr>
              <a:t>mysql:host</a:t>
            </a:r>
            <a:r>
              <a:rPr lang="hu-HU" b="1" dirty="0">
                <a:solidFill>
                  <a:srgbClr val="0070C0"/>
                </a:solidFill>
              </a:rPr>
              <a:t>=</a:t>
            </a:r>
            <a:r>
              <a:rPr lang="hu-HU" b="1" dirty="0" err="1">
                <a:solidFill>
                  <a:srgbClr val="0070C0"/>
                </a:solidFill>
              </a:rPr>
              <a:t>localhost;dbname</a:t>
            </a:r>
            <a:r>
              <a:rPr lang="hu-HU" b="1" dirty="0">
                <a:solidFill>
                  <a:srgbClr val="0070C0"/>
                </a:solidFill>
              </a:rPr>
              <a:t>=test', '</a:t>
            </a:r>
            <a:r>
              <a:rPr lang="hu-HU" b="1" dirty="0" err="1">
                <a:solidFill>
                  <a:srgbClr val="0070C0"/>
                </a:solidFill>
              </a:rPr>
              <a:t>user</a:t>
            </a:r>
            <a:r>
              <a:rPr lang="hu-HU" b="1" dirty="0">
                <a:solidFill>
                  <a:srgbClr val="0070C0"/>
                </a:solidFill>
              </a:rPr>
              <a:t>', '</a:t>
            </a:r>
            <a:r>
              <a:rPr lang="hu-HU" b="1" dirty="0" err="1">
                <a:solidFill>
                  <a:srgbClr val="0070C0"/>
                </a:solidFill>
              </a:rPr>
              <a:t>pass</a:t>
            </a:r>
            <a:r>
              <a:rPr lang="hu-HU" b="1" dirty="0">
                <a:solidFill>
                  <a:srgbClr val="0070C0"/>
                </a:solidFill>
              </a:rPr>
              <a:t>');</a:t>
            </a:r>
          </a:p>
          <a:p>
            <a:pPr>
              <a:spcAft>
                <a:spcPts val="600"/>
              </a:spcAft>
            </a:pPr>
            <a:r>
              <a:rPr lang="hu-HU" b="1" dirty="0"/>
              <a:t>Rekordszintű bejárás</a:t>
            </a:r>
            <a:r>
              <a:rPr lang="hu-HU" b="1" dirty="0" smtClean="0"/>
              <a:t>:</a:t>
            </a:r>
            <a:endParaRPr lang="en-US" dirty="0" smtClean="0"/>
          </a:p>
          <a:p>
            <a:pPr lvl="1"/>
            <a:r>
              <a:rPr lang="en-US" b="1" dirty="0" smtClean="0">
                <a:solidFill>
                  <a:srgbClr val="0070C0"/>
                </a:solidFill>
              </a:rPr>
              <a:t>$</a:t>
            </a:r>
            <a:r>
              <a:rPr lang="en-US" b="1" dirty="0" err="1" smtClean="0">
                <a:solidFill>
                  <a:srgbClr val="0070C0"/>
                </a:solidFill>
              </a:rPr>
              <a:t>stmt</a:t>
            </a:r>
            <a:r>
              <a:rPr lang="en-US" b="1" dirty="0" smtClean="0">
                <a:solidFill>
                  <a:srgbClr val="0070C0"/>
                </a:solidFill>
              </a:rPr>
              <a:t>=</a:t>
            </a:r>
            <a:r>
              <a:rPr lang="hu-HU" b="1" dirty="0">
                <a:solidFill>
                  <a:srgbClr val="0070C0"/>
                </a:solidFill>
              </a:rPr>
              <a:t> </a:t>
            </a:r>
            <a:r>
              <a:rPr lang="hu-HU" b="1" dirty="0" smtClean="0">
                <a:solidFill>
                  <a:srgbClr val="0070C0"/>
                </a:solidFill>
              </a:rPr>
              <a:t>$</a:t>
            </a:r>
            <a:r>
              <a:rPr lang="hu-HU" b="1" dirty="0">
                <a:solidFill>
                  <a:srgbClr val="0070C0"/>
                </a:solidFill>
              </a:rPr>
              <a:t>db-&gt;</a:t>
            </a:r>
            <a:r>
              <a:rPr lang="hu-HU" b="1" dirty="0" err="1">
                <a:solidFill>
                  <a:srgbClr val="0070C0"/>
                </a:solidFill>
              </a:rPr>
              <a:t>query</a:t>
            </a:r>
            <a:r>
              <a:rPr lang="hu-HU" b="1" dirty="0">
                <a:solidFill>
                  <a:srgbClr val="0070C0"/>
                </a:solidFill>
              </a:rPr>
              <a:t>('</a:t>
            </a:r>
            <a:r>
              <a:rPr lang="hu-HU" b="1" dirty="0" err="1">
                <a:solidFill>
                  <a:srgbClr val="0070C0"/>
                </a:solidFill>
              </a:rPr>
              <a:t>select</a:t>
            </a:r>
            <a:r>
              <a:rPr lang="hu-HU" b="1" dirty="0">
                <a:solidFill>
                  <a:srgbClr val="0070C0"/>
                </a:solidFill>
              </a:rPr>
              <a:t> * </a:t>
            </a:r>
            <a:r>
              <a:rPr lang="hu-HU" b="1" dirty="0" err="1">
                <a:solidFill>
                  <a:srgbClr val="0070C0"/>
                </a:solidFill>
              </a:rPr>
              <a:t>from</a:t>
            </a:r>
            <a:r>
              <a:rPr lang="hu-HU" b="1" dirty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termekek</a:t>
            </a:r>
            <a:r>
              <a:rPr lang="hu-HU" b="1" dirty="0" smtClean="0">
                <a:solidFill>
                  <a:srgbClr val="0070C0"/>
                </a:solidFill>
              </a:rPr>
              <a:t>')</a:t>
            </a:r>
            <a:r>
              <a:rPr lang="en-US" b="1" dirty="0" smtClean="0">
                <a:solidFill>
                  <a:srgbClr val="0070C0"/>
                </a:solidFill>
              </a:rPr>
              <a:t>;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w</a:t>
            </a:r>
            <a:r>
              <a:rPr lang="en-US" b="1" dirty="0" smtClean="0">
                <a:solidFill>
                  <a:srgbClr val="0070C0"/>
                </a:solidFill>
              </a:rPr>
              <a:t>hile($row=$</a:t>
            </a:r>
            <a:r>
              <a:rPr lang="en-US" b="1" dirty="0" err="1" smtClean="0">
                <a:solidFill>
                  <a:srgbClr val="0070C0"/>
                </a:solidFill>
              </a:rPr>
              <a:t>stmt</a:t>
            </a:r>
            <a:r>
              <a:rPr lang="en-US" b="1" dirty="0" smtClean="0">
                <a:solidFill>
                  <a:srgbClr val="0070C0"/>
                </a:solidFill>
              </a:rPr>
              <a:t>-&gt;fetch()){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	</a:t>
            </a:r>
            <a:r>
              <a:rPr lang="en-US" b="1" dirty="0" smtClean="0">
                <a:solidFill>
                  <a:srgbClr val="0070C0"/>
                </a:solidFill>
              </a:rPr>
              <a:t>//…</a:t>
            </a:r>
            <a:r>
              <a:rPr lang="en-US" b="1" dirty="0" err="1" smtClean="0">
                <a:solidFill>
                  <a:srgbClr val="0070C0"/>
                </a:solidFill>
              </a:rPr>
              <a:t>feldolgozas</a:t>
            </a:r>
            <a:endParaRPr lang="en-US" b="1" dirty="0" smtClean="0">
              <a:solidFill>
                <a:srgbClr val="0070C0"/>
              </a:solidFill>
            </a:endParaRP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}</a:t>
            </a:r>
            <a:endParaRPr lang="en-US" b="1" dirty="0" smtClean="0">
              <a:solidFill>
                <a:srgbClr val="0070C0"/>
              </a:solidFill>
            </a:endParaRPr>
          </a:p>
        </p:txBody>
      </p:sp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581" y="2501468"/>
            <a:ext cx="4678391" cy="1058851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28" y="3598267"/>
            <a:ext cx="7203673" cy="102090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916" y="4742458"/>
            <a:ext cx="9375330" cy="189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328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276" y="3596357"/>
            <a:ext cx="4907705" cy="3261643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3155576" y="215153"/>
            <a:ext cx="459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 smtClean="0"/>
              <a:t>Adatabázis</a:t>
            </a:r>
            <a:r>
              <a:rPr lang="hu-HU" dirty="0" smtClean="0"/>
              <a:t> kapcsolódás </a:t>
            </a:r>
            <a:r>
              <a:rPr lang="hu-HU" b="1" dirty="0" smtClean="0"/>
              <a:t>PDO</a:t>
            </a:r>
            <a:r>
              <a:rPr lang="hu-HU" dirty="0" smtClean="0"/>
              <a:t> osztályt használva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43" y="652732"/>
            <a:ext cx="10398623" cy="3713079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197224" y="4607858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Adatbázis neve: </a:t>
            </a:r>
            <a:r>
              <a:rPr lang="hu-HU" b="1" dirty="0" err="1" smtClean="0"/>
              <a:t>konyvtar</a:t>
            </a:r>
            <a:endParaRPr lang="hu-HU" b="1" dirty="0"/>
          </a:p>
        </p:txBody>
      </p:sp>
      <p:sp>
        <p:nvSpPr>
          <p:cNvPr id="7" name="Ellipszis 6"/>
          <p:cNvSpPr/>
          <p:nvPr/>
        </p:nvSpPr>
        <p:spPr>
          <a:xfrm>
            <a:off x="8310282" y="1990165"/>
            <a:ext cx="2043953" cy="90543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9" name="Egyenes összekötő nyíllal 8"/>
          <p:cNvCxnSpPr>
            <a:stCxn id="7" idx="3"/>
          </p:cNvCxnSpPr>
          <p:nvPr/>
        </p:nvCxnSpPr>
        <p:spPr>
          <a:xfrm flipH="1">
            <a:off x="3218329" y="2763003"/>
            <a:ext cx="5391283" cy="2517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/>
          <p:cNvSpPr txBox="1"/>
          <p:nvPr/>
        </p:nvSpPr>
        <p:spPr>
          <a:xfrm>
            <a:off x="111043" y="5219237"/>
            <a:ext cx="725794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hu-HU" dirty="0" smtClean="0"/>
              <a:t>Az adatbázisból a lekérdezések eredményeit, az eredményhalmazt </a:t>
            </a:r>
            <a:r>
              <a:rPr lang="hu-HU" b="1" dirty="0" err="1" smtClean="0"/>
              <a:t>asszocciatív</a:t>
            </a:r>
            <a:r>
              <a:rPr lang="hu-HU" b="1" dirty="0" smtClean="0"/>
              <a:t> tömbként </a:t>
            </a:r>
            <a:r>
              <a:rPr lang="hu-HU" dirty="0" smtClean="0"/>
              <a:t>szeretnénk megkapni.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93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3" y="1825176"/>
            <a:ext cx="5199529" cy="3282001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233083" y="98611"/>
            <a:ext cx="104980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Megvalósítandó feladat: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jelenítsük meg egy HTML táblázatban a </a:t>
            </a:r>
            <a:r>
              <a:rPr lang="hu-HU" b="1" dirty="0" err="1" smtClean="0"/>
              <a:t>konyvek</a:t>
            </a:r>
            <a:r>
              <a:rPr lang="hu-HU" dirty="0" smtClean="0"/>
              <a:t> tábla tartalmát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Töltsünk</a:t>
            </a:r>
            <a:r>
              <a:rPr lang="hu-HU" dirty="0" smtClean="0"/>
              <a:t> fel egy legördülő listát a </a:t>
            </a:r>
            <a:r>
              <a:rPr lang="hu-HU" b="1" dirty="0" smtClean="0"/>
              <a:t>szerzők neveivel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Töltsünk</a:t>
            </a:r>
            <a:r>
              <a:rPr lang="hu-HU" dirty="0" smtClean="0"/>
              <a:t> fel egy legördülő listát a </a:t>
            </a:r>
            <a:r>
              <a:rPr lang="hu-HU" b="1" dirty="0" smtClean="0"/>
              <a:t>témakörökkel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Ha a felhasználó választ a legördülő listából, akkor a megfelelő adatok jelenjenek meg a HTML táblázatban.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14" y="1909137"/>
            <a:ext cx="5903010" cy="3198040"/>
          </a:xfrm>
          <a:prstGeom prst="rect">
            <a:avLst/>
          </a:prstGeom>
        </p:spPr>
      </p:pic>
      <p:cxnSp>
        <p:nvCxnSpPr>
          <p:cNvPr id="6" name="Egyenes összekötő nyíllal 5"/>
          <p:cNvCxnSpPr/>
          <p:nvPr/>
        </p:nvCxnSpPr>
        <p:spPr>
          <a:xfrm>
            <a:off x="6615953" y="2321859"/>
            <a:ext cx="1649506" cy="126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/>
          <p:cNvCxnSpPr/>
          <p:nvPr/>
        </p:nvCxnSpPr>
        <p:spPr>
          <a:xfrm flipH="1">
            <a:off x="1586753" y="800564"/>
            <a:ext cx="2250141" cy="1359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/>
          <p:cNvCxnSpPr/>
          <p:nvPr/>
        </p:nvCxnSpPr>
        <p:spPr>
          <a:xfrm flipH="1">
            <a:off x="4034118" y="1138518"/>
            <a:ext cx="419225" cy="1057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17" y="73315"/>
            <a:ext cx="4285859" cy="165215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336" y="461831"/>
            <a:ext cx="5723116" cy="1036410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128" y="1803582"/>
            <a:ext cx="4878765" cy="254173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162" y="1575586"/>
            <a:ext cx="4905665" cy="253381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128" y="4498109"/>
            <a:ext cx="4709649" cy="2276764"/>
          </a:xfrm>
          <a:prstGeom prst="rect">
            <a:avLst/>
          </a:prstGeom>
        </p:spPr>
      </p:pic>
      <p:sp>
        <p:nvSpPr>
          <p:cNvPr id="7" name="Bal oldali kapcsos zárójel 6"/>
          <p:cNvSpPr/>
          <p:nvPr/>
        </p:nvSpPr>
        <p:spPr>
          <a:xfrm>
            <a:off x="535709" y="67336"/>
            <a:ext cx="785091" cy="41536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Bal oldali kapcsos zárójel 7"/>
          <p:cNvSpPr/>
          <p:nvPr/>
        </p:nvSpPr>
        <p:spPr>
          <a:xfrm>
            <a:off x="748040" y="4498109"/>
            <a:ext cx="634542" cy="21428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/>
          <p:cNvSpPr txBox="1"/>
          <p:nvPr/>
        </p:nvSpPr>
        <p:spPr>
          <a:xfrm>
            <a:off x="185549" y="1803582"/>
            <a:ext cx="784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Kliens oldal: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-42068" y="4921904"/>
            <a:ext cx="1241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Szerver oldali API-k</a:t>
            </a:r>
            <a:endParaRPr lang="hu-HU" dirty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244763" y="4399939"/>
            <a:ext cx="119472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5893" y="4820352"/>
            <a:ext cx="5577923" cy="1632277"/>
          </a:xfrm>
          <a:prstGeom prst="rect">
            <a:avLst/>
          </a:prstGeom>
        </p:spPr>
      </p:pic>
      <p:sp>
        <p:nvSpPr>
          <p:cNvPr id="16" name="Szövegdoboz 15"/>
          <p:cNvSpPr txBox="1"/>
          <p:nvPr/>
        </p:nvSpPr>
        <p:spPr>
          <a:xfrm flipH="1">
            <a:off x="6040117" y="15154"/>
            <a:ext cx="586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Az AJAX-</a:t>
            </a:r>
            <a:r>
              <a:rPr lang="hu-HU" dirty="0" err="1" smtClean="0"/>
              <a:t>os</a:t>
            </a:r>
            <a:r>
              <a:rPr lang="hu-HU" dirty="0" smtClean="0"/>
              <a:t> kérés a </a:t>
            </a:r>
            <a:r>
              <a:rPr lang="hu-HU" dirty="0" err="1" smtClean="0"/>
              <a:t>getData</a:t>
            </a:r>
            <a:r>
              <a:rPr lang="hu-HU" dirty="0" smtClean="0"/>
              <a:t> függvény segítségével: 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75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5" y="646021"/>
            <a:ext cx="3406435" cy="2804403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64655" y="0"/>
            <a:ext cx="3608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Feladat: </a:t>
            </a:r>
            <a:r>
              <a:rPr lang="hu-HU" b="1" dirty="0" smtClean="0">
                <a:solidFill>
                  <a:srgbClr val="FF0000"/>
                </a:solidFill>
              </a:rPr>
              <a:t>POST</a:t>
            </a:r>
            <a:r>
              <a:rPr lang="hu-HU" b="1" dirty="0" smtClean="0"/>
              <a:t> kérés</a:t>
            </a:r>
          </a:p>
          <a:p>
            <a:r>
              <a:rPr lang="hu-HU" dirty="0" smtClean="0"/>
              <a:t>Új kiadó bevezetése a </a:t>
            </a:r>
            <a:r>
              <a:rPr lang="hu-HU" dirty="0" err="1" smtClean="0"/>
              <a:t>kiado</a:t>
            </a:r>
            <a:r>
              <a:rPr lang="hu-HU" dirty="0" smtClean="0"/>
              <a:t> táblába!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05" y="3357413"/>
            <a:ext cx="8326675" cy="3408223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65" y="71117"/>
            <a:ext cx="6261030" cy="3050926"/>
          </a:xfrm>
          <a:prstGeom prst="rect">
            <a:avLst/>
          </a:prstGeom>
        </p:spPr>
      </p:pic>
      <p:cxnSp>
        <p:nvCxnSpPr>
          <p:cNvPr id="9" name="Egyenes összekötő nyíllal 8"/>
          <p:cNvCxnSpPr/>
          <p:nvPr/>
        </p:nvCxnSpPr>
        <p:spPr>
          <a:xfrm flipV="1">
            <a:off x="5920509" y="3112655"/>
            <a:ext cx="674255" cy="259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20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86" y="812586"/>
            <a:ext cx="3604572" cy="1524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Szövegdoboz 2"/>
          <p:cNvSpPr txBox="1"/>
          <p:nvPr/>
        </p:nvSpPr>
        <p:spPr>
          <a:xfrm>
            <a:off x="138546" y="166255"/>
            <a:ext cx="3734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Feladat: GET kérés</a:t>
            </a:r>
          </a:p>
          <a:p>
            <a:r>
              <a:rPr lang="hu-HU" dirty="0" smtClean="0"/>
              <a:t>Törlés megvalósítása a </a:t>
            </a:r>
            <a:r>
              <a:rPr lang="hu-HU" dirty="0" err="1" smtClean="0"/>
              <a:t>kiado</a:t>
            </a:r>
            <a:r>
              <a:rPr lang="hu-HU" dirty="0" smtClean="0"/>
              <a:t> táblából!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86" y="3333757"/>
            <a:ext cx="6645216" cy="2499577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61" y="-2139"/>
            <a:ext cx="6494639" cy="3153582"/>
          </a:xfrm>
          <a:prstGeom prst="rect">
            <a:avLst/>
          </a:prstGeom>
        </p:spPr>
      </p:pic>
      <p:cxnSp>
        <p:nvCxnSpPr>
          <p:cNvPr id="7" name="Egyenes összekötő nyíllal 6"/>
          <p:cNvCxnSpPr/>
          <p:nvPr/>
        </p:nvCxnSpPr>
        <p:spPr>
          <a:xfrm flipV="1">
            <a:off x="3417455" y="2336718"/>
            <a:ext cx="2279906" cy="1948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106" y="4764230"/>
            <a:ext cx="4285859" cy="1652159"/>
          </a:xfrm>
          <a:prstGeom prst="rect">
            <a:avLst/>
          </a:prstGeom>
        </p:spPr>
      </p:pic>
      <p:cxnSp>
        <p:nvCxnSpPr>
          <p:cNvPr id="10" name="Egyenes összekötő nyíllal 9"/>
          <p:cNvCxnSpPr/>
          <p:nvPr/>
        </p:nvCxnSpPr>
        <p:spPr>
          <a:xfrm>
            <a:off x="1283855" y="4359564"/>
            <a:ext cx="6419272" cy="1163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03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0" y="74815"/>
            <a:ext cx="7086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Feladat</a:t>
            </a:r>
            <a:r>
              <a:rPr lang="en-US" b="1" dirty="0" smtClean="0"/>
              <a:t>:</a:t>
            </a:r>
            <a:r>
              <a:rPr lang="hu-HU" b="1" dirty="0" smtClean="0"/>
              <a:t> </a:t>
            </a:r>
          </a:p>
          <a:p>
            <a:r>
              <a:rPr lang="en-US" dirty="0" err="1" smtClean="0"/>
              <a:t>Adva</a:t>
            </a:r>
            <a:r>
              <a:rPr lang="en-US" dirty="0" smtClean="0"/>
              <a:t> van a </a:t>
            </a:r>
            <a:r>
              <a:rPr lang="en-US" b="1" dirty="0" err="1" smtClean="0"/>
              <a:t>papirgyujtes</a:t>
            </a:r>
            <a:r>
              <a:rPr lang="en-US" dirty="0" smtClean="0"/>
              <a:t> </a:t>
            </a:r>
            <a:r>
              <a:rPr lang="en-US" dirty="0" err="1" smtClean="0"/>
              <a:t>adatbazis</a:t>
            </a:r>
            <a:r>
              <a:rPr lang="hu-HU" dirty="0" smtClean="0"/>
              <a:t>(</a:t>
            </a:r>
            <a:r>
              <a:rPr lang="hu-HU" dirty="0" err="1" smtClean="0"/>
              <a:t>papirgyujtes.sql</a:t>
            </a:r>
            <a:r>
              <a:rPr lang="hu-HU" dirty="0" smtClean="0"/>
              <a:t>)</a:t>
            </a:r>
            <a:r>
              <a:rPr lang="en-US" dirty="0" smtClean="0"/>
              <a:t> a </a:t>
            </a:r>
            <a:r>
              <a:rPr lang="en-US" dirty="0" err="1" smtClean="0"/>
              <a:t>kovetkezo</a:t>
            </a:r>
            <a:r>
              <a:rPr lang="en-US" dirty="0" smtClean="0"/>
              <a:t> </a:t>
            </a:r>
            <a:r>
              <a:rPr lang="en-US" dirty="0" err="1" smtClean="0"/>
              <a:t>tablakkal</a:t>
            </a:r>
            <a:r>
              <a:rPr lang="en-US" dirty="0" smtClean="0"/>
              <a:t>: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134" y="-91439"/>
            <a:ext cx="4845491" cy="2777614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0" y="721146"/>
            <a:ext cx="621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Hozzunk</a:t>
            </a:r>
            <a:r>
              <a:rPr lang="en-US" dirty="0" smtClean="0"/>
              <a:t> </a:t>
            </a:r>
            <a:r>
              <a:rPr lang="en-US" dirty="0" err="1" smtClean="0"/>
              <a:t>letre</a:t>
            </a:r>
            <a:r>
              <a:rPr lang="en-US" dirty="0" smtClean="0"/>
              <a:t> </a:t>
            </a:r>
            <a:r>
              <a:rPr lang="en-US" dirty="0" err="1" smtClean="0"/>
              <a:t>egy</a:t>
            </a:r>
            <a:r>
              <a:rPr lang="en-US" dirty="0" smtClean="0"/>
              <a:t> </a:t>
            </a:r>
            <a:r>
              <a:rPr lang="hu-HU" dirty="0" err="1" smtClean="0"/>
              <a:t>menüvezérelt</a:t>
            </a:r>
            <a:r>
              <a:rPr lang="hu-HU" dirty="0" smtClean="0"/>
              <a:t> </a:t>
            </a:r>
            <a:r>
              <a:rPr lang="en-US" dirty="0" err="1" smtClean="0"/>
              <a:t>webldalt</a:t>
            </a:r>
            <a:r>
              <a:rPr lang="en-US" dirty="0" smtClean="0"/>
              <a:t> </a:t>
            </a:r>
            <a:r>
              <a:rPr lang="hu-HU" dirty="0" smtClean="0"/>
              <a:t>az alábbi minta szerint!</a:t>
            </a:r>
            <a:endParaRPr lang="hu-HU" dirty="0"/>
          </a:p>
        </p:txBody>
      </p:sp>
      <p:sp>
        <p:nvSpPr>
          <p:cNvPr id="7" name="Szövegdoboz 6"/>
          <p:cNvSpPr txBox="1"/>
          <p:nvPr/>
        </p:nvSpPr>
        <p:spPr>
          <a:xfrm>
            <a:off x="10291156" y="44414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papirgyujtes.sql</a:t>
            </a:r>
            <a:endParaRPr lang="hu-HU" dirty="0"/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0" y="1297368"/>
            <a:ext cx="9108781" cy="5345577"/>
          </a:xfrm>
          <a:prstGeom prst="rect">
            <a:avLst/>
          </a:prstGeom>
        </p:spPr>
      </p:pic>
      <p:sp>
        <p:nvSpPr>
          <p:cNvPr id="9" name="Szövegdoboz 8"/>
          <p:cNvSpPr txBox="1"/>
          <p:nvPr/>
        </p:nvSpPr>
        <p:spPr>
          <a:xfrm flipH="1">
            <a:off x="7139134" y="5440218"/>
            <a:ext cx="357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 smtClean="0">
                <a:solidFill>
                  <a:srgbClr val="00B0F0"/>
                </a:solidFill>
              </a:rPr>
              <a:t>-Tanulók: egy legördülő listából kiválasztva egy osztályt, jelenjen meg az abban az osztályban tanuló tanulók névsora</a:t>
            </a:r>
            <a:endParaRPr lang="hu-HU" sz="1200" dirty="0">
              <a:solidFill>
                <a:srgbClr val="00B0F0"/>
              </a:solidFill>
            </a:endParaRPr>
          </a:p>
        </p:txBody>
      </p:sp>
      <p:sp>
        <p:nvSpPr>
          <p:cNvPr id="10" name="Szövegdoboz 9"/>
          <p:cNvSpPr txBox="1"/>
          <p:nvPr/>
        </p:nvSpPr>
        <p:spPr>
          <a:xfrm>
            <a:off x="6483927" y="4017818"/>
            <a:ext cx="4395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rgbClr val="00B0F0"/>
                </a:solidFill>
              </a:rPr>
              <a:t>-Statisztika: osztályonként lássuk a leadott összes papírmennyiséget</a:t>
            </a:r>
            <a:endParaRPr lang="hu-HU" sz="1200" dirty="0">
              <a:solidFill>
                <a:srgbClr val="00B0F0"/>
              </a:solidFill>
            </a:endParaRPr>
          </a:p>
        </p:txBody>
      </p:sp>
      <p:sp>
        <p:nvSpPr>
          <p:cNvPr id="11" name="Szövegdoboz 10"/>
          <p:cNvSpPr txBox="1"/>
          <p:nvPr/>
        </p:nvSpPr>
        <p:spPr>
          <a:xfrm>
            <a:off x="6219395" y="2509927"/>
            <a:ext cx="262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200" dirty="0" smtClean="0">
                <a:solidFill>
                  <a:srgbClr val="00B0F0"/>
                </a:solidFill>
              </a:rPr>
              <a:t>-a </a:t>
            </a:r>
            <a:r>
              <a:rPr lang="hu-HU" sz="1200" dirty="0" err="1" smtClean="0">
                <a:solidFill>
                  <a:srgbClr val="00B0F0"/>
                </a:solidFill>
              </a:rPr>
              <a:t>főoldal</a:t>
            </a:r>
            <a:r>
              <a:rPr lang="hu-HU" sz="1200" dirty="0" smtClean="0">
                <a:solidFill>
                  <a:srgbClr val="00B0F0"/>
                </a:solidFill>
              </a:rPr>
              <a:t> csak egy fotót jelenítsen meg</a:t>
            </a:r>
            <a:endParaRPr lang="hu-HU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68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00" y="89647"/>
            <a:ext cx="7259853" cy="4805083"/>
          </a:xfrm>
          <a:prstGeom prst="rect">
            <a:avLst/>
          </a:prstGeom>
        </p:spPr>
      </p:pic>
      <p:sp>
        <p:nvSpPr>
          <p:cNvPr id="3" name="Téglalap 2"/>
          <p:cNvSpPr/>
          <p:nvPr/>
        </p:nvSpPr>
        <p:spPr>
          <a:xfrm>
            <a:off x="249907" y="5765228"/>
            <a:ext cx="5434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hlinkClick r:id="rId3"/>
              </a:rPr>
              <a:t>https://</a:t>
            </a:r>
            <a:r>
              <a:rPr lang="hu-HU" dirty="0" smtClean="0">
                <a:hlinkClick r:id="rId3"/>
              </a:rPr>
              <a:t>hu.wikipedia.org/wiki/Alkalmaz%C3%A1sszerver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509139" y="5237646"/>
            <a:ext cx="194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 smtClean="0"/>
              <a:t>Alkalmazásszerver: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092" y="3087590"/>
            <a:ext cx="6195908" cy="361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3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332509" y="369455"/>
            <a:ext cx="99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</a:t>
            </a:r>
            <a:r>
              <a:rPr lang="hu-HU" b="1" dirty="0" smtClean="0"/>
              <a:t>Leadások</a:t>
            </a:r>
            <a:r>
              <a:rPr lang="hu-HU" dirty="0" smtClean="0"/>
              <a:t> menüpontban egy legördülő listából kiválasztva egy tanulót, jelenjen meg az összes leadása: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3" y="889796"/>
            <a:ext cx="12058933" cy="50784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7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58618" y="314036"/>
            <a:ext cx="6033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Kódfejlesztés: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Lehessen törölni a </a:t>
            </a:r>
            <a:r>
              <a:rPr lang="hu-HU" dirty="0" err="1" smtClean="0"/>
              <a:t>leadasok</a:t>
            </a:r>
            <a:r>
              <a:rPr lang="hu-HU" dirty="0" smtClean="0"/>
              <a:t> táblából.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Legyen lehetőség új tanuló bevezetésére a tanulok táblába!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Legyen lehetőség a leadott papírmennyiség módosítására!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18" y="1557174"/>
            <a:ext cx="6345382" cy="28701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455" y="3842219"/>
            <a:ext cx="6254672" cy="2826435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891" y="137495"/>
            <a:ext cx="5476454" cy="1857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7941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59" y="1245102"/>
            <a:ext cx="10425063" cy="4404742"/>
          </a:xfrm>
          <a:prstGeom prst="rect">
            <a:avLst/>
          </a:prstGeom>
        </p:spPr>
      </p:pic>
      <p:sp>
        <p:nvSpPr>
          <p:cNvPr id="3" name="Szövegdoboz 2"/>
          <p:cNvSpPr txBox="1"/>
          <p:nvPr/>
        </p:nvSpPr>
        <p:spPr>
          <a:xfrm>
            <a:off x="1209964" y="424873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A szerver oldali </a:t>
            </a:r>
            <a:r>
              <a:rPr lang="hu-HU" dirty="0" err="1" smtClean="0"/>
              <a:t>api</a:t>
            </a:r>
            <a:r>
              <a:rPr lang="hu-HU" dirty="0" smtClean="0"/>
              <a:t>-t (POST kérés) teszteljük a Postman-</a:t>
            </a:r>
            <a:r>
              <a:rPr lang="hu-HU" dirty="0" err="1" smtClean="0"/>
              <a:t>ben</a:t>
            </a:r>
            <a:r>
              <a:rPr lang="hu-HU" dirty="0" smtClean="0"/>
              <a:t>!!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327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40146" y="240145"/>
            <a:ext cx="91848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Feladat: </a:t>
            </a:r>
            <a:r>
              <a:rPr lang="hu-HU" dirty="0" smtClean="0"/>
              <a:t>Készítsünk egy </a:t>
            </a:r>
            <a:r>
              <a:rPr lang="hu-HU" dirty="0" err="1" smtClean="0"/>
              <a:t>Todo</a:t>
            </a:r>
            <a:r>
              <a:rPr lang="hu-HU" dirty="0" smtClean="0"/>
              <a:t> alkalmazást a minta szerint!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Hozzunk létre egy megfelelő adatbázist, egyetlen táblával: </a:t>
            </a:r>
            <a:r>
              <a:rPr lang="hu-HU" b="1" dirty="0" err="1" smtClean="0"/>
              <a:t>todos</a:t>
            </a:r>
            <a:r>
              <a:rPr lang="hu-HU" b="1" dirty="0" smtClean="0"/>
              <a:t> (</a:t>
            </a:r>
            <a:r>
              <a:rPr lang="hu-HU" b="1" dirty="0" err="1" smtClean="0"/>
              <a:t>id,name,timestamp,status</a:t>
            </a:r>
            <a:r>
              <a:rPr lang="hu-HU" b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Használjunk </a:t>
            </a:r>
            <a:r>
              <a:rPr lang="hu-HU" dirty="0" err="1" smtClean="0"/>
              <a:t>FontAwesome</a:t>
            </a:r>
            <a:r>
              <a:rPr lang="hu-HU" dirty="0"/>
              <a:t> </a:t>
            </a:r>
            <a:r>
              <a:rPr lang="hu-HU" dirty="0" err="1" smtClean="0"/>
              <a:t>ikonokat,egy</a:t>
            </a:r>
            <a:r>
              <a:rPr lang="hu-HU" dirty="0" smtClean="0"/>
              <a:t> „</a:t>
            </a:r>
            <a:r>
              <a:rPr lang="hu-HU" dirty="0" err="1" smtClean="0"/>
              <a:t>linear</a:t>
            </a:r>
            <a:r>
              <a:rPr lang="hu-HU" dirty="0" smtClean="0"/>
              <a:t> </a:t>
            </a:r>
            <a:r>
              <a:rPr lang="hu-HU" dirty="0" err="1" smtClean="0"/>
              <a:t>gradient</a:t>
            </a:r>
            <a:r>
              <a:rPr lang="hu-HU" dirty="0" smtClean="0"/>
              <a:t>” hátteret!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Használjunk valamilyen Google Font-</a:t>
            </a:r>
            <a:r>
              <a:rPr lang="hu-HU" dirty="0" err="1" smtClean="0"/>
              <a:t>ot</a:t>
            </a:r>
            <a:r>
              <a:rPr lang="hu-HU" dirty="0" smtClean="0"/>
              <a:t>, amelyik tetszik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Legyen </a:t>
            </a:r>
            <a:r>
              <a:rPr lang="hu-HU" dirty="0" err="1" smtClean="0"/>
              <a:t>reszponzív</a:t>
            </a:r>
            <a:r>
              <a:rPr lang="hu-HU" dirty="0" smtClean="0"/>
              <a:t> az oldal!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smtClean="0"/>
              <a:t>Előbb írjuk meg az összes szerver oldali </a:t>
            </a:r>
            <a:r>
              <a:rPr lang="hu-HU" dirty="0" err="1" smtClean="0"/>
              <a:t>api</a:t>
            </a:r>
            <a:r>
              <a:rPr lang="hu-HU" dirty="0" smtClean="0"/>
              <a:t>-t,</a:t>
            </a:r>
          </a:p>
          <a:p>
            <a:r>
              <a:rPr lang="hu-HU" dirty="0" smtClean="0"/>
              <a:t> s teszteljük Postman-el: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hu-HU" dirty="0" err="1" smtClean="0"/>
              <a:t>allTodos.php</a:t>
            </a:r>
            <a:r>
              <a:rPr lang="hu-HU" dirty="0" smtClean="0"/>
              <a:t> –megjeleníti az összest</a:t>
            </a:r>
          </a:p>
          <a:p>
            <a:pPr marL="1257300" lvl="2" indent="-342900">
              <a:buFont typeface="+mj-lt"/>
              <a:buAutoNum type="alphaLcParenR"/>
            </a:pPr>
            <a:r>
              <a:rPr lang="hu-HU" dirty="0" err="1" smtClean="0"/>
              <a:t>delTodo.php</a:t>
            </a:r>
            <a:r>
              <a:rPr lang="hu-HU" dirty="0" smtClean="0"/>
              <a:t> –egyet </a:t>
            </a:r>
            <a:r>
              <a:rPr lang="hu-HU" dirty="0" err="1" smtClean="0"/>
              <a:t>id</a:t>
            </a:r>
            <a:r>
              <a:rPr lang="hu-HU" dirty="0" smtClean="0"/>
              <a:t> alapján töröl</a:t>
            </a:r>
          </a:p>
          <a:p>
            <a:pPr marL="1257300" lvl="2" indent="-342900">
              <a:buFont typeface="+mj-lt"/>
              <a:buAutoNum type="alphaLcParenR"/>
            </a:pPr>
            <a:r>
              <a:rPr lang="hu-HU" dirty="0" err="1" smtClean="0"/>
              <a:t>doneTodos.php</a:t>
            </a:r>
            <a:r>
              <a:rPr lang="hu-HU" dirty="0" smtClean="0"/>
              <a:t> -status-t módosít</a:t>
            </a:r>
          </a:p>
          <a:p>
            <a:pPr marL="1257300" lvl="2" indent="-342900">
              <a:buFont typeface="+mj-lt"/>
              <a:buAutoNum type="alphaLcParenR"/>
            </a:pPr>
            <a:r>
              <a:rPr lang="hu-HU" dirty="0" err="1" smtClean="0"/>
              <a:t>insertTodo.php</a:t>
            </a:r>
            <a:r>
              <a:rPr lang="hu-HU" dirty="0" smtClean="0"/>
              <a:t> – egy újat beír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96" y="3559294"/>
            <a:ext cx="6009353" cy="328155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59" y="3903300"/>
            <a:ext cx="5395428" cy="2339543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5569527" y="4947217"/>
            <a:ext cx="336029" cy="252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007" y="1313581"/>
            <a:ext cx="5625530" cy="135662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128232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47781" y="110836"/>
            <a:ext cx="4579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 smtClean="0"/>
              <a:t>Post</a:t>
            </a:r>
            <a:r>
              <a:rPr lang="hu-HU" dirty="0" smtClean="0"/>
              <a:t> kérés megvalósítása: űrlap adatok küldése</a:t>
            </a:r>
            <a:endParaRPr lang="hu-HU" dirty="0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27" y="661338"/>
            <a:ext cx="5921253" cy="233954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27" y="3261723"/>
            <a:ext cx="6180356" cy="225571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03" y="203229"/>
            <a:ext cx="7186283" cy="327688"/>
          </a:xfrm>
          <a:prstGeom prst="rect">
            <a:avLst/>
          </a:prstGeom>
        </p:spPr>
      </p:pic>
      <p:sp>
        <p:nvSpPr>
          <p:cNvPr id="6" name="Szövegdoboz 5"/>
          <p:cNvSpPr txBox="1"/>
          <p:nvPr/>
        </p:nvSpPr>
        <p:spPr>
          <a:xfrm>
            <a:off x="7389091" y="914400"/>
            <a:ext cx="4036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-az input </a:t>
            </a:r>
            <a:r>
              <a:rPr lang="hu-HU" dirty="0" err="1" smtClean="0"/>
              <a:t>tageknek</a:t>
            </a:r>
            <a:r>
              <a:rPr lang="hu-HU" dirty="0" smtClean="0"/>
              <a:t> kötelező, hogy legyen </a:t>
            </a:r>
            <a:r>
              <a:rPr lang="hu-HU" b="1" dirty="0" err="1" smtClean="0">
                <a:solidFill>
                  <a:srgbClr val="FF0000"/>
                </a:solidFill>
              </a:rPr>
              <a:t>name</a:t>
            </a:r>
            <a:r>
              <a:rPr lang="hu-HU" b="1" dirty="0" smtClean="0"/>
              <a:t> attribútuma</a:t>
            </a:r>
            <a:r>
              <a:rPr lang="hu-HU" dirty="0" smtClean="0"/>
              <a:t>, csak akkor tudjuk használni a </a:t>
            </a:r>
            <a:r>
              <a:rPr lang="hu-HU" dirty="0" err="1" smtClean="0"/>
              <a:t>FormData</a:t>
            </a:r>
            <a:r>
              <a:rPr lang="hu-HU" dirty="0" smtClean="0"/>
              <a:t> objektumot!!!</a:t>
            </a:r>
            <a:endParaRPr lang="hu-HU" dirty="0"/>
          </a:p>
        </p:txBody>
      </p:sp>
      <p:cxnSp>
        <p:nvCxnSpPr>
          <p:cNvPr id="8" name="Egyenes összekötő nyíllal 7"/>
          <p:cNvCxnSpPr/>
          <p:nvPr/>
        </p:nvCxnSpPr>
        <p:spPr>
          <a:xfrm flipV="1">
            <a:off x="7937369" y="480168"/>
            <a:ext cx="3007151" cy="90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5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2586447" y="41576"/>
            <a:ext cx="707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smtClean="0"/>
              <a:t>PHP – objektum orientált  dátumkezelés : </a:t>
            </a:r>
            <a:r>
              <a:rPr lang="hu-HU" b="1" dirty="0" err="1" smtClean="0"/>
              <a:t>DateTime</a:t>
            </a:r>
            <a:r>
              <a:rPr lang="hu-HU" b="1" dirty="0" smtClean="0"/>
              <a:t> </a:t>
            </a:r>
            <a:r>
              <a:rPr lang="hu-HU" dirty="0" smtClean="0"/>
              <a:t>osztály használatával 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023"/>
            <a:ext cx="3977985" cy="3375953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819" y="933302"/>
            <a:ext cx="4113608" cy="376588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262" y="1423740"/>
            <a:ext cx="3507983" cy="383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62" y="171851"/>
            <a:ext cx="3460200" cy="384466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636" y="171851"/>
            <a:ext cx="3703641" cy="3292125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743" y="235132"/>
            <a:ext cx="3437222" cy="3424275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68" y="4214948"/>
            <a:ext cx="2490653" cy="2490653"/>
          </a:xfrm>
          <a:prstGeom prst="rect">
            <a:avLst/>
          </a:prstGeom>
        </p:spPr>
      </p:pic>
      <p:sp>
        <p:nvSpPr>
          <p:cNvPr id="8" name="Téglalap 7"/>
          <p:cNvSpPr/>
          <p:nvPr/>
        </p:nvSpPr>
        <p:spPr>
          <a:xfrm>
            <a:off x="4621120" y="4772523"/>
            <a:ext cx="5768205" cy="15696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hu-HU" dirty="0"/>
              <a:t>$ma=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DateTime</a:t>
            </a:r>
            <a:r>
              <a:rPr lang="hu-HU" dirty="0"/>
              <a:t>();</a:t>
            </a:r>
          </a:p>
          <a:p>
            <a:r>
              <a:rPr lang="hu-HU" dirty="0" err="1"/>
              <a:t>print_r</a:t>
            </a:r>
            <a:r>
              <a:rPr lang="hu-HU" dirty="0"/>
              <a:t>($ma);</a:t>
            </a:r>
          </a:p>
          <a:p>
            <a:r>
              <a:rPr lang="hu-HU" sz="1200" dirty="0"/>
              <a:t>//a héten belül a napnak a </a:t>
            </a:r>
            <a:r>
              <a:rPr lang="hu-HU" sz="1200" dirty="0" smtClean="0"/>
              <a:t>sorszáma</a:t>
            </a:r>
            <a:endParaRPr lang="hu-HU" sz="1200" dirty="0"/>
          </a:p>
          <a:p>
            <a:r>
              <a:rPr lang="hu-HU" dirty="0"/>
              <a:t>$napsorszam = </a:t>
            </a:r>
            <a:r>
              <a:rPr lang="hu-HU" dirty="0" err="1"/>
              <a:t>intval</a:t>
            </a:r>
            <a:r>
              <a:rPr lang="hu-HU" dirty="0"/>
              <a:t>($ma-&gt;</a:t>
            </a:r>
            <a:r>
              <a:rPr lang="hu-HU" dirty="0" err="1"/>
              <a:t>format</a:t>
            </a:r>
            <a:r>
              <a:rPr lang="hu-HU" dirty="0"/>
              <a:t>('w</a:t>
            </a:r>
            <a:r>
              <a:rPr lang="hu-HU" sz="1200" dirty="0" smtClean="0"/>
              <a:t>')); </a:t>
            </a:r>
          </a:p>
          <a:p>
            <a:endParaRPr lang="hu-HU" sz="1200" dirty="0" smtClean="0"/>
          </a:p>
          <a:p>
            <a:r>
              <a:rPr lang="hu-HU" dirty="0" err="1" smtClean="0"/>
              <a:t>echo</a:t>
            </a:r>
            <a:r>
              <a:rPr lang="hu-HU" dirty="0" smtClean="0"/>
              <a:t> </a:t>
            </a:r>
            <a:r>
              <a:rPr lang="hu-HU" dirty="0"/>
              <a:t>"&lt;</a:t>
            </a:r>
            <a:r>
              <a:rPr lang="hu-HU" dirty="0" err="1"/>
              <a:t>br</a:t>
            </a:r>
            <a:r>
              <a:rPr lang="hu-HU" dirty="0"/>
              <a:t>&gt; hányadik nap a héten beül:".$napsorszam;</a:t>
            </a:r>
          </a:p>
        </p:txBody>
      </p:sp>
    </p:spTree>
    <p:extLst>
      <p:ext uri="{BB962C8B-B14F-4D97-AF65-F5344CB8AC3E}">
        <p14:creationId xmlns:p14="http://schemas.microsoft.com/office/powerpoint/2010/main" val="291391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églalap 1"/>
          <p:cNvSpPr/>
          <p:nvPr/>
        </p:nvSpPr>
        <p:spPr>
          <a:xfrm>
            <a:off x="566056" y="73819"/>
            <a:ext cx="1182624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&lt;?php</a:t>
            </a:r>
          </a:p>
          <a:p>
            <a:r>
              <a:rPr lang="hu-HU" sz="1200" dirty="0" smtClean="0"/>
              <a:t>//</a:t>
            </a:r>
            <a:r>
              <a:rPr lang="hu-HU" sz="1200" dirty="0"/>
              <a:t>például 2 dátum közti dátumok előállítása programozottan, egy függvény segítségével</a:t>
            </a:r>
            <a:r>
              <a:rPr lang="hu-HU" sz="1200" dirty="0" smtClean="0"/>
              <a:t>:</a:t>
            </a:r>
            <a:endParaRPr lang="hu-HU" sz="1200" dirty="0"/>
          </a:p>
          <a:p>
            <a:r>
              <a:rPr lang="hu-HU" dirty="0" err="1"/>
              <a:t>function</a:t>
            </a:r>
            <a:r>
              <a:rPr lang="hu-HU" dirty="0"/>
              <a:t> </a:t>
            </a:r>
            <a:r>
              <a:rPr lang="hu-HU" b="1" dirty="0" err="1"/>
              <a:t>datumokIntervallumban</a:t>
            </a:r>
            <a:r>
              <a:rPr lang="hu-HU" dirty="0"/>
              <a:t>($start, $end, $</a:t>
            </a:r>
            <a:r>
              <a:rPr lang="hu-HU" dirty="0" err="1"/>
              <a:t>format</a:t>
            </a:r>
            <a:r>
              <a:rPr lang="hu-HU" dirty="0"/>
              <a:t> = 'Y-</a:t>
            </a:r>
            <a:r>
              <a:rPr lang="hu-HU" dirty="0" err="1"/>
              <a:t>m-d</a:t>
            </a:r>
            <a:r>
              <a:rPr lang="hu-HU" dirty="0"/>
              <a:t>') {   </a:t>
            </a:r>
          </a:p>
          <a:p>
            <a:r>
              <a:rPr lang="hu-HU" dirty="0"/>
              <a:t>    </a:t>
            </a:r>
            <a:r>
              <a:rPr lang="hu-HU" sz="1200" dirty="0"/>
              <a:t>// egy üres tömböt hozunk létre</a:t>
            </a:r>
          </a:p>
          <a:p>
            <a:r>
              <a:rPr lang="hu-HU" dirty="0"/>
              <a:t>    $</a:t>
            </a:r>
            <a:r>
              <a:rPr lang="hu-HU" dirty="0" err="1"/>
              <a:t>tomb</a:t>
            </a:r>
            <a:r>
              <a:rPr lang="hu-HU" dirty="0"/>
              <a:t> = </a:t>
            </a:r>
            <a:r>
              <a:rPr lang="hu-HU" dirty="0" err="1"/>
              <a:t>array</a:t>
            </a:r>
            <a:r>
              <a:rPr lang="hu-HU" dirty="0"/>
              <a:t>(); </a:t>
            </a:r>
          </a:p>
          <a:p>
            <a:r>
              <a:rPr lang="hu-HU" sz="1200" dirty="0"/>
              <a:t>    //ebben a változóban tároljuk, hogy 1 naponként akarunk lépkedni</a:t>
            </a:r>
          </a:p>
          <a:p>
            <a:r>
              <a:rPr lang="hu-HU" dirty="0"/>
              <a:t>    $</a:t>
            </a:r>
            <a:r>
              <a:rPr lang="hu-HU" dirty="0" err="1"/>
              <a:t>step</a:t>
            </a:r>
            <a:r>
              <a:rPr lang="hu-HU" dirty="0"/>
              <a:t> =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DateInterval</a:t>
            </a:r>
            <a:r>
              <a:rPr lang="hu-HU" dirty="0"/>
              <a:t>('P1D'); </a:t>
            </a:r>
          </a:p>
          <a:p>
            <a:r>
              <a:rPr lang="hu-HU" dirty="0"/>
              <a:t>    $end-&gt;</a:t>
            </a:r>
            <a:r>
              <a:rPr lang="hu-HU" dirty="0">
                <a:solidFill>
                  <a:srgbClr val="FF0000"/>
                </a:solidFill>
              </a:rPr>
              <a:t>add</a:t>
            </a:r>
            <a:r>
              <a:rPr lang="hu-HU" dirty="0"/>
              <a:t>($</a:t>
            </a:r>
            <a:r>
              <a:rPr lang="hu-HU" dirty="0" err="1"/>
              <a:t>step</a:t>
            </a:r>
            <a:r>
              <a:rPr lang="hu-HU" dirty="0"/>
              <a:t>); </a:t>
            </a:r>
          </a:p>
          <a:p>
            <a:r>
              <a:rPr lang="hu-HU" dirty="0"/>
              <a:t>    $</a:t>
            </a:r>
            <a:r>
              <a:rPr lang="hu-HU" dirty="0" err="1"/>
              <a:t>period</a:t>
            </a:r>
            <a:r>
              <a:rPr lang="hu-HU" dirty="0"/>
              <a:t> =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DatePeriod</a:t>
            </a:r>
            <a:r>
              <a:rPr lang="hu-HU" dirty="0"/>
              <a:t>($start, $</a:t>
            </a:r>
            <a:r>
              <a:rPr lang="hu-HU" dirty="0" err="1"/>
              <a:t>step</a:t>
            </a:r>
            <a:r>
              <a:rPr lang="hu-HU" dirty="0"/>
              <a:t>, $end); </a:t>
            </a:r>
          </a:p>
          <a:p>
            <a:r>
              <a:rPr lang="hu-HU" dirty="0"/>
              <a:t>    </a:t>
            </a:r>
            <a:r>
              <a:rPr lang="hu-HU" dirty="0" err="1"/>
              <a:t>foreach</a:t>
            </a:r>
            <a:r>
              <a:rPr lang="hu-HU" dirty="0"/>
              <a:t>($</a:t>
            </a:r>
            <a:r>
              <a:rPr lang="hu-HU" dirty="0" err="1"/>
              <a:t>period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$</a:t>
            </a:r>
            <a:r>
              <a:rPr lang="hu-HU" dirty="0" err="1"/>
              <a:t>date</a:t>
            </a:r>
            <a:r>
              <a:rPr lang="hu-HU" dirty="0"/>
              <a:t>) {                  </a:t>
            </a:r>
          </a:p>
          <a:p>
            <a:r>
              <a:rPr lang="hu-HU" dirty="0"/>
              <a:t>        $</a:t>
            </a:r>
            <a:r>
              <a:rPr lang="hu-HU" dirty="0" err="1"/>
              <a:t>tomb</a:t>
            </a:r>
            <a:r>
              <a:rPr lang="hu-HU" dirty="0"/>
              <a:t>[] = </a:t>
            </a:r>
            <a:r>
              <a:rPr lang="hu-HU" dirty="0" smtClean="0"/>
              <a:t>$</a:t>
            </a:r>
            <a:r>
              <a:rPr lang="hu-HU" dirty="0" err="1" smtClean="0"/>
              <a:t>date</a:t>
            </a:r>
            <a:r>
              <a:rPr lang="hu-HU" dirty="0" smtClean="0"/>
              <a:t>-&gt;</a:t>
            </a:r>
            <a:r>
              <a:rPr lang="hu-HU" dirty="0" err="1" smtClean="0">
                <a:solidFill>
                  <a:srgbClr val="FF0000"/>
                </a:solidFill>
              </a:rPr>
              <a:t>format</a:t>
            </a:r>
            <a:r>
              <a:rPr lang="hu-HU" dirty="0" smtClean="0"/>
              <a:t>($</a:t>
            </a:r>
            <a:r>
              <a:rPr lang="hu-HU" dirty="0" err="1"/>
              <a:t>format</a:t>
            </a:r>
            <a:r>
              <a:rPr lang="hu-HU" dirty="0"/>
              <a:t>);  </a:t>
            </a:r>
          </a:p>
          <a:p>
            <a:r>
              <a:rPr lang="hu-HU" dirty="0"/>
              <a:t>    } </a:t>
            </a:r>
          </a:p>
          <a:p>
            <a:r>
              <a:rPr lang="hu-HU" dirty="0"/>
              <a:t>    </a:t>
            </a:r>
            <a:r>
              <a:rPr lang="hu-HU" dirty="0" err="1"/>
              <a:t>return</a:t>
            </a:r>
            <a:r>
              <a:rPr lang="hu-HU" dirty="0"/>
              <a:t> $</a:t>
            </a:r>
            <a:r>
              <a:rPr lang="hu-HU" dirty="0" err="1"/>
              <a:t>tomb</a:t>
            </a:r>
            <a:r>
              <a:rPr lang="hu-HU" dirty="0"/>
              <a:t>; </a:t>
            </a:r>
          </a:p>
          <a:p>
            <a:r>
              <a:rPr lang="hu-HU" dirty="0" smtClean="0"/>
              <a:t>}</a:t>
            </a:r>
            <a:endParaRPr lang="hu-HU" dirty="0"/>
          </a:p>
          <a:p>
            <a:r>
              <a:rPr lang="hu-HU" sz="1200" dirty="0"/>
              <a:t>// előállítjuk a bemenő paramétereket és meghívjuk a függvényt:</a:t>
            </a:r>
          </a:p>
          <a:p>
            <a:r>
              <a:rPr lang="hu-HU" dirty="0"/>
              <a:t>$</a:t>
            </a:r>
            <a:r>
              <a:rPr lang="hu-HU" dirty="0" err="1"/>
              <a:t>kezdoDatum</a:t>
            </a:r>
            <a:r>
              <a:rPr lang="hu-HU" dirty="0"/>
              <a:t>=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DateTime</a:t>
            </a:r>
            <a:r>
              <a:rPr lang="hu-HU" dirty="0"/>
              <a:t>('2021-03-01');</a:t>
            </a:r>
          </a:p>
          <a:p>
            <a:r>
              <a:rPr lang="hu-HU" dirty="0"/>
              <a:t>$</a:t>
            </a:r>
            <a:r>
              <a:rPr lang="hu-HU" dirty="0" err="1"/>
              <a:t>vegsoDatum</a:t>
            </a:r>
            <a:r>
              <a:rPr lang="hu-HU" dirty="0"/>
              <a:t>=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DateTime</a:t>
            </a:r>
            <a:r>
              <a:rPr lang="hu-HU" dirty="0"/>
              <a:t>($</a:t>
            </a:r>
            <a:r>
              <a:rPr lang="hu-HU" dirty="0" err="1"/>
              <a:t>kezdoDatum</a:t>
            </a:r>
            <a:r>
              <a:rPr lang="hu-HU" dirty="0"/>
              <a:t>-&gt;</a:t>
            </a:r>
            <a:r>
              <a:rPr lang="hu-HU" dirty="0" err="1">
                <a:solidFill>
                  <a:srgbClr val="FF0000"/>
                </a:solidFill>
              </a:rPr>
              <a:t>format</a:t>
            </a:r>
            <a:r>
              <a:rPr lang="hu-HU" dirty="0"/>
              <a:t>( 'Y-m-t' </a:t>
            </a:r>
            <a:r>
              <a:rPr lang="hu-HU" dirty="0" smtClean="0"/>
              <a:t>)); </a:t>
            </a:r>
            <a:r>
              <a:rPr lang="hu-HU" sz="1200" dirty="0" smtClean="0"/>
              <a:t>//</a:t>
            </a:r>
            <a:r>
              <a:rPr lang="hu-HU" sz="1200" dirty="0"/>
              <a:t>a hónap utolsó napja</a:t>
            </a:r>
          </a:p>
          <a:p>
            <a:r>
              <a:rPr lang="hu-HU" dirty="0"/>
              <a:t>$</a:t>
            </a:r>
            <a:r>
              <a:rPr lang="hu-HU" dirty="0" err="1"/>
              <a:t>datumokTombje</a:t>
            </a:r>
            <a:r>
              <a:rPr lang="hu-HU" dirty="0"/>
              <a:t> =</a:t>
            </a:r>
            <a:r>
              <a:rPr lang="hu-HU" b="1" dirty="0" err="1"/>
              <a:t>datumokIntervallumban</a:t>
            </a:r>
            <a:r>
              <a:rPr lang="hu-HU" dirty="0"/>
              <a:t>($</a:t>
            </a:r>
            <a:r>
              <a:rPr lang="hu-HU" dirty="0" err="1"/>
              <a:t>kezdoDatum</a:t>
            </a:r>
            <a:r>
              <a:rPr lang="hu-HU" dirty="0"/>
              <a:t>,$</a:t>
            </a:r>
            <a:r>
              <a:rPr lang="hu-HU" dirty="0" err="1"/>
              <a:t>vegsoDatum</a:t>
            </a:r>
            <a:r>
              <a:rPr lang="hu-HU" dirty="0"/>
              <a:t>); </a:t>
            </a:r>
            <a:endParaRPr lang="hu-HU" dirty="0" smtClean="0"/>
          </a:p>
          <a:p>
            <a:endParaRPr lang="hu-HU" dirty="0"/>
          </a:p>
          <a:p>
            <a:r>
              <a:rPr lang="hu-HU" dirty="0" err="1"/>
              <a:t>echo</a:t>
            </a:r>
            <a:r>
              <a:rPr lang="hu-HU" dirty="0"/>
              <a:t> "&lt;</a:t>
            </a:r>
            <a:r>
              <a:rPr lang="hu-HU" dirty="0" err="1"/>
              <a:t>hr</a:t>
            </a:r>
            <a:r>
              <a:rPr lang="hu-HU" dirty="0"/>
              <a:t>&gt;";</a:t>
            </a:r>
          </a:p>
          <a:p>
            <a:r>
              <a:rPr lang="hu-HU" dirty="0" err="1"/>
              <a:t>echo</a:t>
            </a:r>
            <a:r>
              <a:rPr lang="hu-HU" dirty="0"/>
              <a:t> "március hónap napjai: &lt;</a:t>
            </a:r>
            <a:r>
              <a:rPr lang="hu-HU" dirty="0" err="1"/>
              <a:t>br</a:t>
            </a:r>
            <a:r>
              <a:rPr lang="hu-HU" dirty="0"/>
              <a:t>&gt;";  </a:t>
            </a:r>
          </a:p>
          <a:p>
            <a:r>
              <a:rPr lang="hu-HU" dirty="0" err="1"/>
              <a:t>print_r</a:t>
            </a:r>
            <a:r>
              <a:rPr lang="hu-HU" dirty="0"/>
              <a:t>($</a:t>
            </a:r>
            <a:r>
              <a:rPr lang="hu-HU" dirty="0" err="1"/>
              <a:t>datumokTombje</a:t>
            </a:r>
            <a:r>
              <a:rPr lang="hu-HU" dirty="0"/>
              <a:t>); </a:t>
            </a:r>
          </a:p>
          <a:p>
            <a:r>
              <a:rPr lang="hu-HU" dirty="0" err="1"/>
              <a:t>echo</a:t>
            </a:r>
            <a:r>
              <a:rPr lang="hu-HU" dirty="0"/>
              <a:t> "&lt;</a:t>
            </a:r>
            <a:r>
              <a:rPr lang="hu-HU" dirty="0" err="1"/>
              <a:t>hr</a:t>
            </a:r>
            <a:r>
              <a:rPr lang="hu-HU" dirty="0" smtClean="0"/>
              <a:t>&gt;";</a:t>
            </a:r>
            <a:endParaRPr lang="hu-HU" dirty="0"/>
          </a:p>
          <a:p>
            <a:r>
              <a:rPr lang="hu-HU" dirty="0"/>
              <a:t>?&gt;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306" y="3030583"/>
            <a:ext cx="2233749" cy="117565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176" y="1939791"/>
            <a:ext cx="5692568" cy="109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5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56" y="203293"/>
            <a:ext cx="2840933" cy="416129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82" y="203293"/>
            <a:ext cx="3093145" cy="1073132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113" y="77095"/>
            <a:ext cx="3090887" cy="4423552"/>
          </a:xfrm>
          <a:prstGeom prst="rect">
            <a:avLst/>
          </a:prstGeom>
        </p:spPr>
      </p:pic>
      <p:sp>
        <p:nvSpPr>
          <p:cNvPr id="5" name="Jobbra nyíl 4"/>
          <p:cNvSpPr/>
          <p:nvPr/>
        </p:nvSpPr>
        <p:spPr>
          <a:xfrm>
            <a:off x="6423604" y="739859"/>
            <a:ext cx="645509" cy="341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7" name="Egyenes összekötő nyíllal 6"/>
          <p:cNvCxnSpPr/>
          <p:nvPr/>
        </p:nvCxnSpPr>
        <p:spPr>
          <a:xfrm>
            <a:off x="729673" y="1276425"/>
            <a:ext cx="3833091" cy="216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zövegdoboz 7"/>
          <p:cNvSpPr txBox="1"/>
          <p:nvPr/>
        </p:nvSpPr>
        <p:spPr>
          <a:xfrm>
            <a:off x="4498110" y="3260498"/>
            <a:ext cx="2373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Ez egy kapcsoló! A status mezőt lehet változtatni vele. </a:t>
            </a:r>
            <a:endParaRPr lang="hu-HU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43" y="4901149"/>
            <a:ext cx="7447679" cy="186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4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61" y="80684"/>
            <a:ext cx="4263477" cy="332590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432" y="172202"/>
            <a:ext cx="7011240" cy="3440591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42" y="3491510"/>
            <a:ext cx="4710635" cy="336649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443" y="4281544"/>
            <a:ext cx="4818134" cy="22457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719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" y="98612"/>
            <a:ext cx="5454292" cy="261966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" y="2814490"/>
            <a:ext cx="5683785" cy="3935303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506" y="98612"/>
            <a:ext cx="4755292" cy="2491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518" y="2590568"/>
            <a:ext cx="5013611" cy="424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18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5" y="103237"/>
            <a:ext cx="4541914" cy="1882303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5" y="2291458"/>
            <a:ext cx="4298052" cy="3314987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34" y="223282"/>
            <a:ext cx="6499794" cy="538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42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208494" cy="4065166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94" y="4065167"/>
            <a:ext cx="3584924" cy="2706869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598" y="92621"/>
            <a:ext cx="5414073" cy="2607238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598" y="2831394"/>
            <a:ext cx="5096564" cy="39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2726</Words>
  <Application>Microsoft Office PowerPoint</Application>
  <PresentationFormat>Szélesvásznú</PresentationFormat>
  <Paragraphs>285</Paragraphs>
  <Slides>58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KAM</dc:creator>
  <cp:lastModifiedBy>KAM</cp:lastModifiedBy>
  <cp:revision>55</cp:revision>
  <dcterms:created xsi:type="dcterms:W3CDTF">2022-10-17T20:56:14Z</dcterms:created>
  <dcterms:modified xsi:type="dcterms:W3CDTF">2022-11-14T06:56:58Z</dcterms:modified>
</cp:coreProperties>
</file>